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3" r:id="rId3"/>
    <p:sldId id="257" r:id="rId4"/>
    <p:sldId id="258" r:id="rId5"/>
    <p:sldId id="259" r:id="rId6"/>
    <p:sldId id="277" r:id="rId7"/>
    <p:sldId id="278" r:id="rId8"/>
    <p:sldId id="279" r:id="rId9"/>
    <p:sldId id="280" r:id="rId10"/>
    <p:sldId id="281" r:id="rId11"/>
    <p:sldId id="282" r:id="rId12"/>
    <p:sldId id="284" r:id="rId13"/>
    <p:sldId id="28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6" y="-9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0F541-A2CD-45B8-9D7E-75024D7C8F6A}" type="datetimeFigureOut">
              <a:rPr lang="en-US" smtClean="0"/>
              <a:t>2/8/18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2C3FC-CAD8-4F60-A10D-CA38355C9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88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7CB35C3-C7A6-4138-842D-C2A9FE517C71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7960-F875-457B-B93D-C92C6B98A157}" type="datetimeFigureOut">
              <a:rPr lang="en-GB" smtClean="0"/>
              <a:t>2/8/18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78C1-9D67-495B-9E05-B0B3DDC73D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7960-F875-457B-B93D-C92C6B98A157}" type="datetimeFigureOut">
              <a:rPr lang="en-GB" smtClean="0"/>
              <a:t>2/8/18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78C1-9D67-495B-9E05-B0B3DDC73D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7960-F875-457B-B93D-C92C6B98A157}" type="datetimeFigureOut">
              <a:rPr lang="en-GB" smtClean="0"/>
              <a:t>2/8/18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78C1-9D67-495B-9E05-B0B3DDC73D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7960-F875-457B-B93D-C92C6B98A157}" type="datetimeFigureOut">
              <a:rPr lang="en-GB" smtClean="0"/>
              <a:t>2/8/18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78C1-9D67-495B-9E05-B0B3DDC73D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7960-F875-457B-B93D-C92C6B98A157}" type="datetimeFigureOut">
              <a:rPr lang="en-GB" smtClean="0"/>
              <a:t>2/8/18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78C1-9D67-495B-9E05-B0B3DDC73D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7960-F875-457B-B93D-C92C6B98A157}" type="datetimeFigureOut">
              <a:rPr lang="en-GB" smtClean="0"/>
              <a:t>2/8/18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78C1-9D67-495B-9E05-B0B3DDC73D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7960-F875-457B-B93D-C92C6B98A157}" type="datetimeFigureOut">
              <a:rPr lang="en-GB" smtClean="0"/>
              <a:t>2/8/18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78C1-9D67-495B-9E05-B0B3DDC73D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7960-F875-457B-B93D-C92C6B98A157}" type="datetimeFigureOut">
              <a:rPr lang="en-GB" smtClean="0"/>
              <a:t>2/8/18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78C1-9D67-495B-9E05-B0B3DDC73D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7960-F875-457B-B93D-C92C6B98A157}" type="datetimeFigureOut">
              <a:rPr lang="en-GB" smtClean="0"/>
              <a:t>2/8/18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78C1-9D67-495B-9E05-B0B3DDC73D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7960-F875-457B-B93D-C92C6B98A157}" type="datetimeFigureOut">
              <a:rPr lang="en-GB" smtClean="0"/>
              <a:t>2/8/18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78C1-9D67-495B-9E05-B0B3DDC73D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7960-F875-457B-B93D-C92C6B98A157}" type="datetimeFigureOut">
              <a:rPr lang="en-GB" smtClean="0"/>
              <a:t>2/8/18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78C1-9D67-495B-9E05-B0B3DDC73D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D7960-F875-457B-B93D-C92C6B98A157}" type="datetimeFigureOut">
              <a:rPr lang="en-GB" smtClean="0"/>
              <a:t>2/8/18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278C1-9D67-495B-9E05-B0B3DDC73DC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060" y="1783583"/>
            <a:ext cx="7772400" cy="1470025"/>
          </a:xfrm>
        </p:spPr>
        <p:txBody>
          <a:bodyPr>
            <a:noAutofit/>
          </a:bodyPr>
          <a:lstStyle/>
          <a:p>
            <a:r>
              <a:rPr lang="en-GB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Understanding Percentages</a:t>
            </a:r>
            <a:endParaRPr lang="en-GB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Picture 2" descr="C:\Users\Neil\AppData\Local\Microsoft\Windows\Temporary Internet Files\Content.IE5\8HU7SQ8E\MC90038928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17173"/>
            <a:ext cx="1620317" cy="1848917"/>
          </a:xfrm>
          <a:prstGeom prst="rect">
            <a:avLst/>
          </a:prstGeom>
          <a:noFill/>
        </p:spPr>
      </p:pic>
      <p:pic>
        <p:nvPicPr>
          <p:cNvPr id="5" name="Picture 3" descr="C:\Users\Neil\AppData\Local\Microsoft\Windows\Temporary Internet Files\Content.IE5\F7XIFE2D\MC90039000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3766" y="116632"/>
            <a:ext cx="1824228" cy="1666951"/>
          </a:xfrm>
          <a:prstGeom prst="rect">
            <a:avLst/>
          </a:prstGeom>
          <a:noFill/>
        </p:spPr>
      </p:pic>
      <p:pic>
        <p:nvPicPr>
          <p:cNvPr id="6" name="Picture 5" descr="C:\Users\Neil\AppData\Local\Microsoft\Windows\Temporary Internet Files\Content.IE5\YUP529CR\MC900441308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887" y="2421184"/>
            <a:ext cx="1953107" cy="1953107"/>
          </a:xfrm>
          <a:prstGeom prst="rect">
            <a:avLst/>
          </a:prstGeom>
          <a:noFill/>
        </p:spPr>
      </p:pic>
      <p:pic>
        <p:nvPicPr>
          <p:cNvPr id="7" name="Picture 4" descr="C:\Users\Neil\AppData\Local\Microsoft\Windows\Temporary Internet Files\Content.IE5\C5VV9OOO\MC90035261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42360" y="2708920"/>
            <a:ext cx="1801640" cy="1377636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438504" y="4437112"/>
            <a:ext cx="8305800" cy="2308324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marL="1087438" indent="-1087438"/>
            <a:r>
              <a:rPr lang="en-US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6.1.1.3   Understand that percent represents parts out of 100 and ratios to 100</a:t>
            </a:r>
          </a:p>
          <a:p>
            <a:pPr marL="1087438" indent="-1087438"/>
            <a:r>
              <a:rPr lang="en-US" sz="2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6.1.3.3   Calculate the percent of a number and determine what percent one number is of another number to solve problems in various contexts</a:t>
            </a:r>
          </a:p>
          <a:p>
            <a:pPr marL="1087438" indent="-1087438"/>
            <a:endParaRPr lang="en-US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3979" y="12846"/>
            <a:ext cx="868850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Circle Graphs </a:t>
            </a:r>
          </a:p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with </a:t>
            </a:r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Percents</a:t>
            </a:r>
            <a:endParaRPr 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9" name="Picture 5" descr="Image result for circle graph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308918"/>
            <a:ext cx="5069934" cy="3288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28970" y="2012570"/>
            <a:ext cx="77714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 a survey, 100 students were asked what kind of pizza was their favorite.  The results are shown.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4788024" y="4005064"/>
            <a:ext cx="432048" cy="28803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6501" y="4134894"/>
            <a:ext cx="29523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Eras Bold ITC" panose="020B0907030504020204" pitchFamily="34" charset="0"/>
              </a:rPr>
              <a:t>What percent of the people responded “Supreme”?</a:t>
            </a:r>
            <a:endParaRPr lang="en-US" sz="28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459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3979" y="12846"/>
            <a:ext cx="868850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Circle Graphs </a:t>
            </a:r>
          </a:p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with </a:t>
            </a:r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Percents</a:t>
            </a:r>
            <a:endParaRPr 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9" name="Picture 5" descr="Image result for circle graph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547" y="3308918"/>
            <a:ext cx="5069934" cy="3288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28970" y="2012570"/>
            <a:ext cx="77714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 a survey, 100 students were asked what kind of pizza was their favorite.  The results are shown.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96500" y="4134894"/>
            <a:ext cx="31953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Eras Bold ITC" panose="020B0907030504020204" pitchFamily="34" charset="0"/>
              </a:rPr>
              <a:t>What percent of the students did not respond cheese?</a:t>
            </a:r>
            <a:endParaRPr lang="en-US" sz="2800" dirty="0">
              <a:latin typeface="Eras Bold ITC" panose="020B0907030504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004048" y="4005064"/>
            <a:ext cx="504056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60737" y="4503951"/>
            <a:ext cx="504056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283684" y="4952934"/>
            <a:ext cx="504056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57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40140" y="404664"/>
            <a:ext cx="7772400" cy="99060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77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can…</a:t>
            </a:r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304800" y="1700808"/>
            <a:ext cx="8686800" cy="2858486"/>
          </a:xfrm>
          <a:prstGeom prst="rect">
            <a:avLst/>
          </a:prstGeom>
        </p:spPr>
        <p:txBody>
          <a:bodyPr lIns="117226" tIns="58613" rIns="117226" bIns="58613"/>
          <a:lstStyle>
            <a:lvl1pPr marL="685800" indent="-68580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Write </a:t>
            </a:r>
            <a:r>
              <a:rPr lang="en-US" dirty="0" err="1" smtClean="0"/>
              <a:t>percents</a:t>
            </a:r>
            <a:r>
              <a:rPr lang="en-US" dirty="0" smtClean="0"/>
              <a:t> as fractions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Write </a:t>
            </a:r>
            <a:r>
              <a:rPr lang="en-US" dirty="0" err="1" smtClean="0"/>
              <a:t>percents</a:t>
            </a:r>
            <a:r>
              <a:rPr lang="en-US" dirty="0" smtClean="0"/>
              <a:t> as decimals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284984"/>
            <a:ext cx="8763000" cy="3334636"/>
          </a:xfrm>
          <a:prstGeom prst="rect">
            <a:avLst/>
          </a:prstGeom>
          <a:solidFill>
            <a:srgbClr val="FF0066"/>
          </a:solidFill>
          <a:ln w="60325" cap="rnd">
            <a:solidFill>
              <a:schemeClr val="bg1"/>
            </a:solidFill>
            <a:prstDash val="sysDash"/>
          </a:ln>
        </p:spPr>
        <p:txBody>
          <a:bodyPr lIns="117226" tIns="58613" rIns="117226" bIns="5861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4100" b="1" u="sng" dirty="0">
                <a:solidFill>
                  <a:srgbClr val="002060"/>
                </a:solidFill>
                <a:latin typeface="Noteworthy Light" charset="0"/>
                <a:cs typeface="Noteworthy Light" charset="0"/>
              </a:rPr>
              <a:t>Self Assessment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rgbClr val="FF0000"/>
                </a:solidFill>
                <a:latin typeface="Noteworthy Light" charset="0"/>
                <a:cs typeface="Noteworthy Light" charset="0"/>
              </a:rPr>
              <a:t>5</a:t>
            </a:r>
            <a:r>
              <a:rPr lang="en-US" sz="2800" dirty="0">
                <a:latin typeface="Noteworthy Light" charset="0"/>
                <a:cs typeface="Noteworthy Light" charset="0"/>
              </a:rPr>
              <a:t>- I can do it without help &amp; teach others.</a:t>
            </a:r>
          </a:p>
          <a:p>
            <a:pPr marL="396875" indent="-396875" eaLnBrk="1" hangingPunct="1">
              <a:defRPr/>
            </a:pPr>
            <a:r>
              <a:rPr lang="en-US" sz="2800" dirty="0">
                <a:solidFill>
                  <a:srgbClr val="FF0000"/>
                </a:solidFill>
                <a:latin typeface="Noteworthy Light" charset="0"/>
                <a:cs typeface="Noteworthy Light" charset="0"/>
              </a:rPr>
              <a:t>4</a:t>
            </a:r>
            <a:r>
              <a:rPr lang="en-US" sz="2800" dirty="0">
                <a:latin typeface="Noteworthy Light" charset="0"/>
                <a:cs typeface="Noteworthy Light" charset="0"/>
              </a:rPr>
              <a:t>- I can do this with no help, but I don</a:t>
            </a:r>
            <a:r>
              <a:rPr lang="ja-JP" altLang="en-US" sz="2800" dirty="0">
                <a:latin typeface="Noteworthy Light" charset="0"/>
                <a:cs typeface="Noteworthy Light" charset="0"/>
              </a:rPr>
              <a:t>’</a:t>
            </a:r>
            <a:r>
              <a:rPr lang="en-US" sz="2800" dirty="0">
                <a:latin typeface="Noteworthy Light" charset="0"/>
                <a:cs typeface="Noteworthy Light" charset="0"/>
              </a:rPr>
              <a:t>t know if I can explain it.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rgbClr val="FF0000"/>
                </a:solidFill>
                <a:latin typeface="Noteworthy Light" charset="0"/>
                <a:cs typeface="Noteworthy Light" charset="0"/>
              </a:rPr>
              <a:t>3</a:t>
            </a:r>
            <a:r>
              <a:rPr lang="en-US" sz="2800" dirty="0">
                <a:latin typeface="Noteworthy Light" charset="0"/>
                <a:cs typeface="Noteworthy Light" charset="0"/>
              </a:rPr>
              <a:t>- I can do this with a little help.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rgbClr val="FF0000"/>
                </a:solidFill>
                <a:latin typeface="Noteworthy Light" charset="0"/>
                <a:cs typeface="Noteworthy Light" charset="0"/>
              </a:rPr>
              <a:t>2</a:t>
            </a:r>
            <a:r>
              <a:rPr lang="en-US" sz="2800" dirty="0">
                <a:latin typeface="Noteworthy Light" charset="0"/>
                <a:cs typeface="Noteworthy Light" charset="0"/>
              </a:rPr>
              <a:t>- I can do this with a lot of help!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rgbClr val="FF0000"/>
                </a:solidFill>
                <a:latin typeface="Noteworthy Light" charset="0"/>
                <a:cs typeface="Noteworthy Light" charset="0"/>
              </a:rPr>
              <a:t>1</a:t>
            </a:r>
            <a:r>
              <a:rPr lang="en-US" sz="2800" dirty="0">
                <a:latin typeface="Noteworthy Light" charset="0"/>
                <a:cs typeface="Noteworthy Light" charset="0"/>
              </a:rPr>
              <a:t>- I don</a:t>
            </a:r>
            <a:r>
              <a:rPr lang="ja-JP" altLang="en-US" sz="2800" dirty="0">
                <a:latin typeface="Noteworthy Light" charset="0"/>
                <a:cs typeface="Noteworthy Light" charset="0"/>
              </a:rPr>
              <a:t>’</a:t>
            </a:r>
            <a:r>
              <a:rPr lang="en-US" sz="2800" dirty="0">
                <a:latin typeface="Noteworthy Light" charset="0"/>
                <a:cs typeface="Noteworthy Light" charset="0"/>
              </a:rPr>
              <a:t>t have a clue.</a:t>
            </a:r>
          </a:p>
        </p:txBody>
      </p:sp>
    </p:spTree>
    <p:extLst>
      <p:ext uri="{BB962C8B-B14F-4D97-AF65-F5344CB8AC3E}">
        <p14:creationId xmlns:p14="http://schemas.microsoft.com/office/powerpoint/2010/main" val="2672965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22325" y="228600"/>
            <a:ext cx="7521575" cy="830263"/>
          </a:xfrm>
        </p:spPr>
        <p:txBody>
          <a:bodyPr/>
          <a:lstStyle/>
          <a:p>
            <a:pPr algn="ctr" eaLnBrk="1" hangingPunct="1"/>
            <a:r>
              <a:rPr lang="en-US" altLang="en-US" sz="4800" u="sng" dirty="0" smtClean="0">
                <a:solidFill>
                  <a:srgbClr val="FF0066"/>
                </a:solidFill>
                <a:latin typeface="Rockwell Extra Bold" pitchFamily="18" charset="0"/>
              </a:rPr>
              <a:t>8.5 Notes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143000"/>
            <a:ext cx="8697516" cy="988250"/>
          </a:xfrm>
          <a:prstGeom prst="rect">
            <a:avLst/>
          </a:prstGeom>
          <a:noFill/>
        </p:spPr>
        <p:txBody>
          <a:bodyPr lIns="64291" tIns="32146" rIns="64291" bIns="32146">
            <a:spAutoFit/>
          </a:bodyPr>
          <a:lstStyle/>
          <a:p>
            <a:pPr algn="ctr">
              <a:defRPr/>
            </a:pP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Franklin Gothic Medium Cond" panose="020B0606030402020204" pitchFamily="34" charset="0"/>
              </a:rPr>
              <a:t>Understanding percent</a:t>
            </a:r>
            <a:endParaRPr lang="en-US" sz="60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Franklin Gothic Medium Cond" panose="020B0606030402020204" pitchFamily="34" charset="0"/>
            </a:endParaRPr>
          </a:p>
        </p:txBody>
      </p:sp>
      <p:sp>
        <p:nvSpPr>
          <p:cNvPr id="13" name="32-Point Star 12"/>
          <p:cNvSpPr/>
          <p:nvPr/>
        </p:nvSpPr>
        <p:spPr>
          <a:xfrm rot="20475323">
            <a:off x="-11312" y="2973438"/>
            <a:ext cx="3253216" cy="1590105"/>
          </a:xfrm>
          <a:prstGeom prst="star3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Percent</a:t>
            </a:r>
            <a:r>
              <a:rPr lang="en-US" sz="28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 OUT OF 100</a:t>
            </a:r>
            <a:endParaRPr lang="en-US" sz="28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635896" y="3140968"/>
            <a:ext cx="5258268" cy="175910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Percent to Decimal</a:t>
            </a:r>
          </a:p>
          <a:p>
            <a:pPr algn="ctr"/>
            <a:r>
              <a:rPr lang="en-US" sz="4400" dirty="0" smtClean="0">
                <a:solidFill>
                  <a:schemeClr val="tx1"/>
                </a:solidFill>
                <a:latin typeface="Eras Bold ITC" panose="020B0907030504020204" pitchFamily="34" charset="0"/>
              </a:rPr>
              <a:t>÷ 100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Eras Bold ITC" panose="020B0907030504020204" pitchFamily="34" charset="0"/>
              </a:rPr>
              <a:t>(decimal left 2 spots)</a:t>
            </a:r>
            <a:endParaRPr lang="en-US" sz="3600" dirty="0">
              <a:solidFill>
                <a:schemeClr val="tx1"/>
              </a:solidFill>
              <a:latin typeface="Eras Bold ITC" panose="020B0907030504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23528" y="5013176"/>
            <a:ext cx="5868144" cy="165618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Percent to Fraction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Eras Bold ITC" panose="020B0907030504020204" pitchFamily="34" charset="0"/>
              </a:rPr>
              <a:t>Write the # with a denominator of 100</a:t>
            </a:r>
            <a:endParaRPr lang="en-US" sz="2800" dirty="0">
              <a:solidFill>
                <a:schemeClr val="tx1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18661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40140" y="404664"/>
            <a:ext cx="7772400" cy="99060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77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can…</a:t>
            </a:r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304800" y="1700808"/>
            <a:ext cx="8686800" cy="2858486"/>
          </a:xfrm>
          <a:prstGeom prst="rect">
            <a:avLst/>
          </a:prstGeom>
        </p:spPr>
        <p:txBody>
          <a:bodyPr lIns="117226" tIns="58613" rIns="117226" bIns="58613"/>
          <a:lstStyle>
            <a:lvl1pPr marL="685800" indent="-68580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Write </a:t>
            </a:r>
            <a:r>
              <a:rPr lang="en-US" dirty="0" err="1" smtClean="0"/>
              <a:t>percents</a:t>
            </a:r>
            <a:r>
              <a:rPr lang="en-US" dirty="0" smtClean="0"/>
              <a:t> as fractions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Write </a:t>
            </a:r>
            <a:r>
              <a:rPr lang="en-US" dirty="0" err="1" smtClean="0"/>
              <a:t>percents</a:t>
            </a:r>
            <a:r>
              <a:rPr lang="en-US" dirty="0" smtClean="0"/>
              <a:t> as decimals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284984"/>
            <a:ext cx="8763000" cy="3334636"/>
          </a:xfrm>
          <a:prstGeom prst="rect">
            <a:avLst/>
          </a:prstGeom>
          <a:solidFill>
            <a:srgbClr val="FF0066"/>
          </a:solidFill>
          <a:ln w="60325" cap="rnd">
            <a:solidFill>
              <a:schemeClr val="bg1"/>
            </a:solidFill>
            <a:prstDash val="sysDash"/>
          </a:ln>
        </p:spPr>
        <p:txBody>
          <a:bodyPr lIns="117226" tIns="58613" rIns="117226" bIns="5861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4100" b="1" u="sng" dirty="0">
                <a:solidFill>
                  <a:srgbClr val="002060"/>
                </a:solidFill>
                <a:latin typeface="Noteworthy Light" charset="0"/>
                <a:cs typeface="Noteworthy Light" charset="0"/>
              </a:rPr>
              <a:t>Self Assessment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rgbClr val="FF0000"/>
                </a:solidFill>
                <a:latin typeface="Noteworthy Light" charset="0"/>
                <a:cs typeface="Noteworthy Light" charset="0"/>
              </a:rPr>
              <a:t>5</a:t>
            </a:r>
            <a:r>
              <a:rPr lang="en-US" sz="2800" dirty="0">
                <a:latin typeface="Noteworthy Light" charset="0"/>
                <a:cs typeface="Noteworthy Light" charset="0"/>
              </a:rPr>
              <a:t>- I can do it without help &amp; teach others.</a:t>
            </a:r>
          </a:p>
          <a:p>
            <a:pPr marL="396875" indent="-396875" eaLnBrk="1" hangingPunct="1">
              <a:defRPr/>
            </a:pPr>
            <a:r>
              <a:rPr lang="en-US" sz="2800" dirty="0">
                <a:solidFill>
                  <a:srgbClr val="FF0000"/>
                </a:solidFill>
                <a:latin typeface="Noteworthy Light" charset="0"/>
                <a:cs typeface="Noteworthy Light" charset="0"/>
              </a:rPr>
              <a:t>4</a:t>
            </a:r>
            <a:r>
              <a:rPr lang="en-US" sz="2800" dirty="0">
                <a:latin typeface="Noteworthy Light" charset="0"/>
                <a:cs typeface="Noteworthy Light" charset="0"/>
              </a:rPr>
              <a:t>- I can do this with no help, but I don</a:t>
            </a:r>
            <a:r>
              <a:rPr lang="ja-JP" altLang="en-US" sz="2800" dirty="0">
                <a:latin typeface="Noteworthy Light" charset="0"/>
                <a:cs typeface="Noteworthy Light" charset="0"/>
              </a:rPr>
              <a:t>’</a:t>
            </a:r>
            <a:r>
              <a:rPr lang="en-US" sz="2800" dirty="0">
                <a:latin typeface="Noteworthy Light" charset="0"/>
                <a:cs typeface="Noteworthy Light" charset="0"/>
              </a:rPr>
              <a:t>t know if I can explain it.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rgbClr val="FF0000"/>
                </a:solidFill>
                <a:latin typeface="Noteworthy Light" charset="0"/>
                <a:cs typeface="Noteworthy Light" charset="0"/>
              </a:rPr>
              <a:t>3</a:t>
            </a:r>
            <a:r>
              <a:rPr lang="en-US" sz="2800" dirty="0">
                <a:latin typeface="Noteworthy Light" charset="0"/>
                <a:cs typeface="Noteworthy Light" charset="0"/>
              </a:rPr>
              <a:t>- I can do this with a little help.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rgbClr val="FF0000"/>
                </a:solidFill>
                <a:latin typeface="Noteworthy Light" charset="0"/>
                <a:cs typeface="Noteworthy Light" charset="0"/>
              </a:rPr>
              <a:t>2</a:t>
            </a:r>
            <a:r>
              <a:rPr lang="en-US" sz="2800" dirty="0">
                <a:latin typeface="Noteworthy Light" charset="0"/>
                <a:cs typeface="Noteworthy Light" charset="0"/>
              </a:rPr>
              <a:t>- I can do this with a lot of help!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rgbClr val="FF0000"/>
                </a:solidFill>
                <a:latin typeface="Noteworthy Light" charset="0"/>
                <a:cs typeface="Noteworthy Light" charset="0"/>
              </a:rPr>
              <a:t>1</a:t>
            </a:r>
            <a:r>
              <a:rPr lang="en-US" sz="2800" dirty="0">
                <a:latin typeface="Noteworthy Light" charset="0"/>
                <a:cs typeface="Noteworthy Light" charset="0"/>
              </a:rPr>
              <a:t>- I don</a:t>
            </a:r>
            <a:r>
              <a:rPr lang="ja-JP" altLang="en-US" sz="2800" dirty="0">
                <a:latin typeface="Noteworthy Light" charset="0"/>
                <a:cs typeface="Noteworthy Light" charset="0"/>
              </a:rPr>
              <a:t>’</a:t>
            </a:r>
            <a:r>
              <a:rPr lang="en-US" sz="2800" dirty="0">
                <a:latin typeface="Noteworthy Light" charset="0"/>
                <a:cs typeface="Noteworthy Light" charset="0"/>
              </a:rPr>
              <a:t>t have a clue.</a:t>
            </a:r>
          </a:p>
        </p:txBody>
      </p:sp>
    </p:spTree>
    <p:extLst>
      <p:ext uri="{BB962C8B-B14F-4D97-AF65-F5344CB8AC3E}">
        <p14:creationId xmlns:p14="http://schemas.microsoft.com/office/powerpoint/2010/main" val="3281797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827584" y="2924944"/>
            <a:ext cx="4032448" cy="2520280"/>
          </a:xfrm>
          <a:prstGeom prst="cloudCallout">
            <a:avLst>
              <a:gd name="adj1" fmla="val 71204"/>
              <a:gd name="adj2" fmla="val 1359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151620" y="404664"/>
            <a:ext cx="669674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What does the term ‘per cent’ actually mean</a:t>
            </a:r>
            <a:r>
              <a:rPr lang="en-GB" sz="3200" dirty="0" smtClean="0"/>
              <a:t>?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3" name="Picture 2" descr="C:\Users\Neil\AppData\Local\Microsoft\Windows\Temporary Internet Files\Content.IE5\8HU7SQ8E\MC9000133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501008"/>
            <a:ext cx="2952328" cy="255192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331640" y="3429000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I’m only 50% of the cucumber I used to be...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6" name="32-Point Star 5"/>
          <p:cNvSpPr/>
          <p:nvPr/>
        </p:nvSpPr>
        <p:spPr>
          <a:xfrm>
            <a:off x="5436096" y="1196752"/>
            <a:ext cx="3635896" cy="2448272"/>
          </a:xfrm>
          <a:prstGeom prst="star3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Per 100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or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OUT OF 100</a:t>
            </a:r>
            <a:endParaRPr lang="en-US" sz="24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cimt.plymouth.ac.uk/projects/mepres/book7/bk7i17/s3q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76672"/>
            <a:ext cx="5112568" cy="5688632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-54129" y="792966"/>
            <a:ext cx="73289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47</a:t>
            </a:r>
          </a:p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100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9798" y="959188"/>
            <a:ext cx="82907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0.47</a:t>
            </a:r>
            <a:endParaRPr lang="en-US" sz="28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59811" y="959186"/>
            <a:ext cx="8114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47%</a:t>
            </a:r>
            <a:endParaRPr lang="en-US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769" y="2843934"/>
            <a:ext cx="73289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28</a:t>
            </a:r>
          </a:p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100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4696" y="3010156"/>
            <a:ext cx="8290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0.28</a:t>
            </a:r>
            <a:endParaRPr lang="en-US" sz="28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34709" y="3010154"/>
            <a:ext cx="8114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28%</a:t>
            </a:r>
            <a:endParaRPr lang="en-US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228" y="4797152"/>
            <a:ext cx="73289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80</a:t>
            </a:r>
          </a:p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100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1155" y="4963374"/>
            <a:ext cx="8290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0.80</a:t>
            </a:r>
            <a:endParaRPr lang="en-US" sz="28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81168" y="4963372"/>
            <a:ext cx="8114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80%</a:t>
            </a:r>
            <a:endParaRPr lang="en-US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72516" y="842187"/>
            <a:ext cx="73289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36</a:t>
            </a:r>
          </a:p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100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16443" y="1008409"/>
            <a:ext cx="8290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0.36</a:t>
            </a:r>
            <a:endParaRPr lang="en-US" sz="28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317053" y="1008407"/>
            <a:ext cx="8114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36%</a:t>
            </a:r>
            <a:endParaRPr lang="en-US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61482" y="4797150"/>
            <a:ext cx="73289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75</a:t>
            </a:r>
            <a:endParaRPr lang="en-US" sz="2800" b="1" u="sng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100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05409" y="4963372"/>
            <a:ext cx="8290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0.75</a:t>
            </a:r>
            <a:endParaRPr lang="en-US" sz="28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403077" y="4976812"/>
            <a:ext cx="8114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75%</a:t>
            </a:r>
            <a:endParaRPr lang="en-US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20542" y="2893158"/>
            <a:ext cx="73289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30</a:t>
            </a:r>
          </a:p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100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64469" y="3059380"/>
            <a:ext cx="8290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0.30</a:t>
            </a:r>
            <a:endParaRPr lang="en-US" sz="28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393543" y="3059378"/>
            <a:ext cx="8114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30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%</a:t>
            </a:r>
            <a:endParaRPr lang="en-US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5" grpId="0"/>
      <p:bldP spid="16" grpId="0"/>
      <p:bldP spid="17" grpId="0"/>
      <p:bldP spid="18" grpId="0"/>
      <p:bldP spid="19" grpId="0"/>
      <p:bldP spid="20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32-Point Star 24"/>
          <p:cNvSpPr/>
          <p:nvPr/>
        </p:nvSpPr>
        <p:spPr>
          <a:xfrm rot="20475323">
            <a:off x="93533" y="734656"/>
            <a:ext cx="2147464" cy="1590105"/>
          </a:xfrm>
          <a:prstGeom prst="star3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OUT OF 100</a:t>
            </a:r>
            <a:endParaRPr lang="en-US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98896" y="639648"/>
            <a:ext cx="719780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Writing </a:t>
            </a:r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Percents</a:t>
            </a:r>
            <a:endParaRPr 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90762" y="2410412"/>
            <a:ext cx="1224136" cy="1234612"/>
            <a:chOff x="755576" y="1916832"/>
            <a:chExt cx="828092" cy="1569660"/>
          </a:xfrm>
        </p:grpSpPr>
        <p:sp>
          <p:nvSpPr>
            <p:cNvPr id="8" name="TextBox 7"/>
            <p:cNvSpPr txBox="1"/>
            <p:nvPr/>
          </p:nvSpPr>
          <p:spPr>
            <a:xfrm>
              <a:off x="755576" y="1916832"/>
              <a:ext cx="82809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latin typeface="Aharoni" pitchFamily="2" charset="-79"/>
                  <a:cs typeface="Aharoni" pitchFamily="2" charset="-79"/>
                </a:rPr>
                <a:t>9</a:t>
              </a:r>
            </a:p>
            <a:p>
              <a:pPr algn="ctr"/>
              <a:r>
                <a:rPr lang="en-GB" sz="3200" dirty="0" smtClean="0">
                  <a:latin typeface="Aharoni" pitchFamily="2" charset="-79"/>
                  <a:cs typeface="Aharoni" pitchFamily="2" charset="-79"/>
                </a:rPr>
                <a:t>100</a:t>
              </a:r>
              <a:endParaRPr lang="en-GB" sz="3200" dirty="0">
                <a:latin typeface="Aharoni" pitchFamily="2" charset="-79"/>
                <a:cs typeface="Aharoni" pitchFamily="2" charset="-79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755576" y="2570997"/>
              <a:ext cx="8280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Rectangle 5"/>
          <p:cNvSpPr/>
          <p:nvPr/>
        </p:nvSpPr>
        <p:spPr>
          <a:xfrm>
            <a:off x="2771800" y="2060848"/>
            <a:ext cx="318850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Number in Words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67104" y="2060847"/>
            <a:ext cx="147970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Percent</a:t>
            </a:r>
            <a:endParaRPr lang="en-US" sz="32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87824" y="2645623"/>
            <a:ext cx="247696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nine hundredths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89117" y="2645623"/>
            <a:ext cx="6431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9%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90762" y="3544148"/>
            <a:ext cx="1224136" cy="1077218"/>
            <a:chOff x="755576" y="1916832"/>
            <a:chExt cx="828092" cy="1369553"/>
          </a:xfrm>
        </p:grpSpPr>
        <p:sp>
          <p:nvSpPr>
            <p:cNvPr id="14" name="TextBox 13"/>
            <p:cNvSpPr txBox="1"/>
            <p:nvPr/>
          </p:nvSpPr>
          <p:spPr>
            <a:xfrm>
              <a:off x="755576" y="1916832"/>
              <a:ext cx="828092" cy="1369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latin typeface="Aharoni" pitchFamily="2" charset="-79"/>
                  <a:cs typeface="Aharoni" pitchFamily="2" charset="-79"/>
                </a:rPr>
                <a:t>32.5</a:t>
              </a:r>
            </a:p>
            <a:p>
              <a:pPr algn="ctr"/>
              <a:r>
                <a:rPr lang="en-GB" sz="3200" dirty="0" smtClean="0">
                  <a:latin typeface="Aharoni" pitchFamily="2" charset="-79"/>
                  <a:cs typeface="Aharoni" pitchFamily="2" charset="-79"/>
                </a:rPr>
                <a:t>100</a:t>
              </a:r>
              <a:endParaRPr lang="en-GB" sz="3200" dirty="0">
                <a:latin typeface="Aharoni" pitchFamily="2" charset="-79"/>
                <a:cs typeface="Aharoni" pitchFamily="2" charset="-79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755576" y="2570997"/>
              <a:ext cx="8280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2771799" y="3544148"/>
            <a:ext cx="3188503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thirty-two and five tenths hundredths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67904" y="3779360"/>
            <a:ext cx="10855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32.5%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0762" y="4913753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Aharoni" pitchFamily="2" charset="-79"/>
                <a:cs typeface="Aharoni" pitchFamily="2" charset="-79"/>
              </a:rPr>
              <a:t>0.39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661096" y="5589240"/>
            <a:ext cx="34099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thirty-nine hundredths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195622" y="5504809"/>
            <a:ext cx="8322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39%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5197" y="5444335"/>
            <a:ext cx="12241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Aharoni" pitchFamily="2" charset="-79"/>
                <a:cs typeface="Aharoni" pitchFamily="2" charset="-79"/>
              </a:rPr>
              <a:t>39</a:t>
            </a:r>
          </a:p>
          <a:p>
            <a:pPr algn="ctr"/>
            <a:r>
              <a:rPr lang="en-GB" sz="3200" dirty="0" smtClean="0">
                <a:latin typeface="Aharoni" pitchFamily="2" charset="-79"/>
                <a:cs typeface="Aharoni" pitchFamily="2" charset="-79"/>
              </a:rPr>
              <a:t>100</a:t>
            </a:r>
            <a:endParaRPr lang="en-GB" sz="3200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55197" y="5982944"/>
            <a:ext cx="12241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/>
      <p:bldP spid="17" grpId="0"/>
      <p:bldP spid="19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32-Point Star 24"/>
          <p:cNvSpPr/>
          <p:nvPr/>
        </p:nvSpPr>
        <p:spPr>
          <a:xfrm rot="20475323">
            <a:off x="93533" y="734656"/>
            <a:ext cx="2147464" cy="1590105"/>
          </a:xfrm>
          <a:prstGeom prst="star3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OUT OF 100</a:t>
            </a:r>
            <a:endParaRPr lang="en-US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98896" y="639648"/>
            <a:ext cx="719780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Writing </a:t>
            </a:r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Percents</a:t>
            </a:r>
            <a:endParaRPr 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0762" y="241041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Aharoni" pitchFamily="2" charset="-79"/>
                <a:cs typeface="Aharoni" pitchFamily="2" charset="-79"/>
              </a:rPr>
              <a:t>0.03</a:t>
            </a:r>
          </a:p>
        </p:txBody>
      </p:sp>
      <p:sp>
        <p:nvSpPr>
          <p:cNvPr id="6" name="Rectangle 5"/>
          <p:cNvSpPr/>
          <p:nvPr/>
        </p:nvSpPr>
        <p:spPr>
          <a:xfrm>
            <a:off x="2771800" y="2060848"/>
            <a:ext cx="318850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Number in Words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67104" y="2060847"/>
            <a:ext cx="147970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Percent</a:t>
            </a:r>
            <a:endParaRPr lang="en-US" sz="32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11681" y="2645623"/>
            <a:ext cx="26292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three hundredths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89117" y="2645623"/>
            <a:ext cx="6431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3%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47664" y="4292302"/>
            <a:ext cx="1224136" cy="1077218"/>
            <a:chOff x="755576" y="1916832"/>
            <a:chExt cx="828092" cy="1369553"/>
          </a:xfrm>
        </p:grpSpPr>
        <p:sp>
          <p:nvSpPr>
            <p:cNvPr id="14" name="TextBox 13"/>
            <p:cNvSpPr txBox="1"/>
            <p:nvPr/>
          </p:nvSpPr>
          <p:spPr>
            <a:xfrm>
              <a:off x="755576" y="1916832"/>
              <a:ext cx="828092" cy="1369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latin typeface="Aharoni" pitchFamily="2" charset="-79"/>
                  <a:cs typeface="Aharoni" pitchFamily="2" charset="-79"/>
                </a:rPr>
                <a:t>300</a:t>
              </a:r>
            </a:p>
            <a:p>
              <a:pPr algn="ctr"/>
              <a:r>
                <a:rPr lang="en-GB" sz="3200" dirty="0" smtClean="0">
                  <a:latin typeface="Aharoni" pitchFamily="2" charset="-79"/>
                  <a:cs typeface="Aharoni" pitchFamily="2" charset="-79"/>
                </a:rPr>
                <a:t>100</a:t>
              </a:r>
              <a:endParaRPr lang="en-GB" sz="3200" dirty="0">
                <a:latin typeface="Aharoni" pitchFamily="2" charset="-79"/>
                <a:cs typeface="Aharoni" pitchFamily="2" charset="-79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755576" y="2570997"/>
              <a:ext cx="8280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2759831" y="4128922"/>
            <a:ext cx="3188503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three hundred hundredths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97839" y="4290716"/>
            <a:ext cx="102784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300%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87824" y="5589240"/>
            <a:ext cx="321382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Five hundred hundredths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099442" y="5804032"/>
            <a:ext cx="102464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500%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1747" y="2934833"/>
            <a:ext cx="12241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Aharoni" pitchFamily="2" charset="-79"/>
                <a:cs typeface="Aharoni" pitchFamily="2" charset="-79"/>
              </a:rPr>
              <a:t>3</a:t>
            </a:r>
          </a:p>
          <a:p>
            <a:pPr algn="ctr"/>
            <a:r>
              <a:rPr lang="en-GB" sz="3200" dirty="0" smtClean="0">
                <a:latin typeface="Aharoni" pitchFamily="2" charset="-79"/>
                <a:cs typeface="Aharoni" pitchFamily="2" charset="-79"/>
              </a:rPr>
              <a:t>100</a:t>
            </a:r>
            <a:endParaRPr lang="en-GB" sz="3200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55197" y="3473442"/>
            <a:ext cx="12241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755576" y="4273294"/>
            <a:ext cx="792088" cy="1077218"/>
            <a:chOff x="755576" y="1916832"/>
            <a:chExt cx="535824" cy="1369553"/>
          </a:xfrm>
        </p:grpSpPr>
        <p:sp>
          <p:nvSpPr>
            <p:cNvPr id="30" name="TextBox 29"/>
            <p:cNvSpPr txBox="1"/>
            <p:nvPr/>
          </p:nvSpPr>
          <p:spPr>
            <a:xfrm>
              <a:off x="755576" y="1916832"/>
              <a:ext cx="535824" cy="1369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latin typeface="Aharoni" pitchFamily="2" charset="-79"/>
                  <a:cs typeface="Aharoni" pitchFamily="2" charset="-79"/>
                </a:rPr>
                <a:t>3</a:t>
              </a:r>
            </a:p>
            <a:p>
              <a:pPr algn="ctr"/>
              <a:r>
                <a:rPr lang="en-GB" sz="3200" dirty="0" smtClean="0">
                  <a:latin typeface="Aharoni" pitchFamily="2" charset="-79"/>
                  <a:cs typeface="Aharoni" pitchFamily="2" charset="-79"/>
                </a:rPr>
                <a:t>1</a:t>
              </a:r>
              <a:endParaRPr lang="en-GB" sz="3200" dirty="0">
                <a:latin typeface="Aharoni" pitchFamily="2" charset="-79"/>
                <a:cs typeface="Aharoni" pitchFamily="2" charset="-79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816465" y="2601608"/>
              <a:ext cx="41404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-36512" y="439720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Aharoni" pitchFamily="2" charset="-79"/>
                <a:cs typeface="Aharoni" pitchFamily="2" charset="-79"/>
              </a:rPr>
              <a:t>3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584176" y="5484341"/>
            <a:ext cx="1224136" cy="1077218"/>
            <a:chOff x="755576" y="1916832"/>
            <a:chExt cx="828092" cy="1369553"/>
          </a:xfrm>
        </p:grpSpPr>
        <p:sp>
          <p:nvSpPr>
            <p:cNvPr id="36" name="TextBox 35"/>
            <p:cNvSpPr txBox="1"/>
            <p:nvPr/>
          </p:nvSpPr>
          <p:spPr>
            <a:xfrm>
              <a:off x="755576" y="1916832"/>
              <a:ext cx="828092" cy="1369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latin typeface="Aharoni" pitchFamily="2" charset="-79"/>
                  <a:cs typeface="Aharoni" pitchFamily="2" charset="-79"/>
                </a:rPr>
                <a:t>500</a:t>
              </a:r>
            </a:p>
            <a:p>
              <a:pPr algn="ctr"/>
              <a:r>
                <a:rPr lang="en-GB" sz="3200" dirty="0" smtClean="0">
                  <a:latin typeface="Aharoni" pitchFamily="2" charset="-79"/>
                  <a:cs typeface="Aharoni" pitchFamily="2" charset="-79"/>
                </a:rPr>
                <a:t>100</a:t>
              </a:r>
              <a:endParaRPr lang="en-GB" sz="3200" dirty="0">
                <a:latin typeface="Aharoni" pitchFamily="2" charset="-79"/>
                <a:cs typeface="Aharoni" pitchFamily="2" charset="-79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755576" y="2570997"/>
              <a:ext cx="8280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792088" y="5465333"/>
            <a:ext cx="792088" cy="1077218"/>
            <a:chOff x="755576" y="1916832"/>
            <a:chExt cx="535824" cy="1369553"/>
          </a:xfrm>
        </p:grpSpPr>
        <p:sp>
          <p:nvSpPr>
            <p:cNvPr id="39" name="TextBox 38"/>
            <p:cNvSpPr txBox="1"/>
            <p:nvPr/>
          </p:nvSpPr>
          <p:spPr>
            <a:xfrm>
              <a:off x="755576" y="1916832"/>
              <a:ext cx="535824" cy="1369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latin typeface="Aharoni" pitchFamily="2" charset="-79"/>
                  <a:cs typeface="Aharoni" pitchFamily="2" charset="-79"/>
                </a:rPr>
                <a:t>5</a:t>
              </a:r>
            </a:p>
            <a:p>
              <a:pPr algn="ctr"/>
              <a:r>
                <a:rPr lang="en-GB" sz="3200" dirty="0" smtClean="0">
                  <a:latin typeface="Aharoni" pitchFamily="2" charset="-79"/>
                  <a:cs typeface="Aharoni" pitchFamily="2" charset="-79"/>
                </a:rPr>
                <a:t>1</a:t>
              </a:r>
              <a:endParaRPr lang="en-GB" sz="3200" dirty="0">
                <a:latin typeface="Aharoni" pitchFamily="2" charset="-79"/>
                <a:cs typeface="Aharoni" pitchFamily="2" charset="-79"/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816465" y="2601608"/>
              <a:ext cx="41404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0" y="5589239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Aharoni" pitchFamily="2" charset="-79"/>
                <a:cs typeface="Aharoni" pitchFamily="2" charset="-79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73531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1" grpId="0"/>
      <p:bldP spid="12" grpId="0"/>
      <p:bldP spid="16" grpId="0"/>
      <p:bldP spid="17" grpId="0"/>
      <p:bldP spid="21" grpId="0"/>
      <p:bldP spid="22" grpId="0"/>
      <p:bldP spid="26" grpId="0"/>
      <p:bldP spid="33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5153000" y="3595750"/>
            <a:ext cx="3581030" cy="138992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Percent to Decimal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Eras Bold ITC" panose="020B0907030504020204" pitchFamily="34" charset="0"/>
              </a:rPr>
              <a:t>÷ 100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Eras Bold ITC" panose="020B0907030504020204" pitchFamily="34" charset="0"/>
              </a:rPr>
              <a:t>(decimal left 2 spots)</a:t>
            </a:r>
            <a:endParaRPr lang="en-US" sz="2400" dirty="0">
              <a:solidFill>
                <a:schemeClr val="tx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5836" y="476672"/>
            <a:ext cx="719780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Writing </a:t>
            </a:r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Percents</a:t>
            </a:r>
            <a:endParaRPr 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61615" y="2396886"/>
            <a:ext cx="155844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Decimal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542" y="2386499"/>
            <a:ext cx="147970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Percent</a:t>
            </a:r>
            <a:endParaRPr lang="en-US" sz="32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13851" y="2938009"/>
            <a:ext cx="10150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0.645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6631" y="2938010"/>
            <a:ext cx="109196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64.5%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3575" y="3998328"/>
            <a:ext cx="10871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30.7%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45935" y="4869160"/>
            <a:ext cx="63991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5%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235729" y="3936464"/>
            <a:ext cx="10102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0.307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25497" y="4878034"/>
            <a:ext cx="8306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0.05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635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5" grpId="2" animBg="1"/>
      <p:bldP spid="11" grpId="0"/>
      <p:bldP spid="32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5364088" y="3751838"/>
            <a:ext cx="3563888" cy="138992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Percent to Fraction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Eras Bold ITC" panose="020B0907030504020204" pitchFamily="34" charset="0"/>
              </a:rPr>
              <a:t>Write the # with a denominator of 100</a:t>
            </a:r>
            <a:endParaRPr lang="en-US" dirty="0">
              <a:solidFill>
                <a:schemeClr val="tx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5836" y="476672"/>
            <a:ext cx="719780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Writing </a:t>
            </a:r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Percents</a:t>
            </a:r>
            <a:endParaRPr 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56519" y="2396886"/>
            <a:ext cx="15686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Fraction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542" y="2386499"/>
            <a:ext cx="147970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Percent</a:t>
            </a:r>
            <a:endParaRPr lang="en-US" sz="32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55598" y="2938009"/>
            <a:ext cx="66556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u="sng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80</a:t>
            </a:r>
          </a:p>
          <a:p>
            <a:pPr algn="ctr"/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100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43269" y="2938010"/>
            <a:ext cx="8386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80%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36575" y="4168220"/>
            <a:ext cx="81624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75%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43269" y="5633442"/>
            <a:ext cx="6351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2%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55597" y="4106356"/>
            <a:ext cx="66556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u="sng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75</a:t>
            </a:r>
          </a:p>
          <a:p>
            <a:pPr algn="ctr"/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100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81840" y="5387221"/>
            <a:ext cx="66556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u="sng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2</a:t>
            </a:r>
          </a:p>
          <a:p>
            <a:pPr algn="ctr"/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100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06983" y="4088192"/>
            <a:ext cx="37382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u="sng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3</a:t>
            </a:r>
          </a:p>
          <a:p>
            <a:pPr algn="ctr"/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4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94738" y="2938009"/>
            <a:ext cx="37382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u="sng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4</a:t>
            </a:r>
          </a:p>
          <a:p>
            <a:pPr algn="ctr"/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5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12406" y="5322013"/>
            <a:ext cx="56297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u="sng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1</a:t>
            </a:r>
          </a:p>
          <a:p>
            <a:pPr algn="ctr"/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50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572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5" grpId="2" animBg="1"/>
      <p:bldP spid="11" grpId="0"/>
      <p:bldP spid="32" grpId="0"/>
      <p:bldP spid="34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5836" y="476672"/>
            <a:ext cx="719780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Writing </a:t>
            </a:r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Percents</a:t>
            </a:r>
            <a:endParaRPr 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16216" y="2412925"/>
            <a:ext cx="15686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Fraction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542" y="2386499"/>
            <a:ext cx="147970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Percent</a:t>
            </a:r>
            <a:endParaRPr lang="en-US" sz="32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15295" y="2954048"/>
            <a:ext cx="66556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u="sng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19</a:t>
            </a:r>
          </a:p>
          <a:p>
            <a:pPr algn="ctr"/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100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92962" y="3184230"/>
            <a:ext cx="73930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19%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1121" y="4352577"/>
            <a:ext cx="10871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30.7%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08617" y="5633442"/>
            <a:ext cx="90441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3.5%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939152" y="4122395"/>
            <a:ext cx="81785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u="sng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30.7</a:t>
            </a:r>
          </a:p>
          <a:p>
            <a:pPr algn="ctr"/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100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633940" y="5376921"/>
            <a:ext cx="85792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u="sng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35</a:t>
            </a:r>
          </a:p>
          <a:p>
            <a:pPr algn="ctr"/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1000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40996" y="2429885"/>
            <a:ext cx="155844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Decimal</a:t>
            </a:r>
            <a:endParaRPr lang="en-US" sz="3200" b="1" cap="none" spc="0" dirty="0">
              <a:ln w="1905"/>
              <a:solidFill>
                <a:srgbClr val="FF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89083" y="3175178"/>
            <a:ext cx="73770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0.19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52827" y="4352576"/>
            <a:ext cx="10102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0.307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84084" y="5633441"/>
            <a:ext cx="101983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0.035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829862" y="5387220"/>
            <a:ext cx="75052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u="sng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7</a:t>
            </a:r>
          </a:p>
          <a:p>
            <a:pPr algn="ctr"/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anose="020B0503020202020204" pitchFamily="34" charset="0"/>
              </a:rPr>
              <a:t>200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73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2" grpId="0"/>
      <p:bldP spid="34" grpId="0"/>
      <p:bldP spid="14" grpId="0"/>
      <p:bldP spid="15" grpId="0"/>
      <p:bldP spid="16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502</Words>
  <Application>Microsoft Macintosh PowerPoint</Application>
  <PresentationFormat>On-screen Show (4:3)</PresentationFormat>
  <Paragraphs>158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Understanding Percentages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8.5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Poseidon’s Percentages</dc:title>
  <dc:creator>Neil</dc:creator>
  <cp:lastModifiedBy>Robbi Albert</cp:lastModifiedBy>
  <cp:revision>27</cp:revision>
  <dcterms:created xsi:type="dcterms:W3CDTF">2012-03-28T17:29:39Z</dcterms:created>
  <dcterms:modified xsi:type="dcterms:W3CDTF">2018-02-08T15:56:58Z</dcterms:modified>
</cp:coreProperties>
</file>