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2"/>
  </p:notesMasterIdLst>
  <p:sldIdLst>
    <p:sldId id="256" r:id="rId2"/>
    <p:sldId id="266" r:id="rId3"/>
    <p:sldId id="267" r:id="rId4"/>
    <p:sldId id="257" r:id="rId5"/>
    <p:sldId id="258" r:id="rId6"/>
    <p:sldId id="259" r:id="rId7"/>
    <p:sldId id="264" r:id="rId8"/>
    <p:sldId id="260" r:id="rId9"/>
    <p:sldId id="269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70" d="100"/>
          <a:sy n="70" d="100"/>
        </p:scale>
        <p:origin x="-808" y="-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F1F49-1F91-4E45-AB4A-AF6BBDF28EAE}" type="datetimeFigureOut">
              <a:rPr lang="en-US" smtClean="0"/>
              <a:t>4/11/18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D38A6-68D2-4156-813C-F818B44B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1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6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6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88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2545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25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02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8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169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5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1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0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0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8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1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5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06" y="1666928"/>
            <a:ext cx="11054687" cy="1825096"/>
          </a:xfrm>
        </p:spPr>
        <p:txBody>
          <a:bodyPr/>
          <a:lstStyle/>
          <a:p>
            <a:pPr algn="ctr"/>
            <a:r>
              <a:rPr lang="en-US" dirty="0" smtClean="0">
                <a:latin typeface="Goudy Stout" panose="0202090407030B020401" pitchFamily="18" charset="0"/>
              </a:rPr>
              <a:t>Inequalities</a:t>
            </a:r>
            <a:endParaRPr lang="en-US" dirty="0">
              <a:latin typeface="Goudy Stout" panose="0202090407030B020401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858" y="3591257"/>
            <a:ext cx="11054687" cy="685800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>
                <a:latin typeface="Goudy Stout" panose="0202090407030B020401" pitchFamily="18" charset="0"/>
              </a:rPr>
              <a:t>Graphing and solving </a:t>
            </a:r>
            <a:endParaRPr lang="en-US" sz="2800" dirty="0">
              <a:latin typeface="Goudy Stout" panose="0202090407030B020401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9550" y="5429103"/>
            <a:ext cx="11658600" cy="1200329"/>
          </a:xfrm>
          <a:prstGeom prst="rect">
            <a:avLst/>
          </a:prstGeom>
          <a:solidFill>
            <a:srgbClr val="66FFCC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indent="-1143000">
              <a:defRPr/>
            </a:pPr>
            <a:r>
              <a:rPr lang="en-US" sz="2400" i="1" dirty="0" smtClean="0">
                <a:ln w="12700">
                  <a:solidFill>
                    <a:schemeClr val="tx1"/>
                  </a:solidFill>
                  <a:prstDash val="solid"/>
                </a:ln>
                <a:latin typeface="Comic Sans MS" panose="030F0702030302020204" pitchFamily="66" charset="0"/>
                <a:cs typeface="Arial" panose="020B0604020202020204" pitchFamily="34" charset="0"/>
              </a:rPr>
              <a:t>6.2.3.1   </a:t>
            </a:r>
            <a:r>
              <a:rPr lang="en-US" sz="2400" b="1" dirty="0" smtClean="0">
                <a:latin typeface="Comic Sans MS" panose="030F0702030302020204" pitchFamily="66" charset="0"/>
              </a:rPr>
              <a:t>Represent real world or mathematical situation using equations and inequalities involving variables and positive rational numbers.</a:t>
            </a:r>
          </a:p>
          <a:p>
            <a:pPr marL="1143000" indent="-1143000">
              <a:defRPr/>
            </a:pPr>
            <a:endParaRPr lang="en-US" sz="24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82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73697" y="532262"/>
            <a:ext cx="10028237" cy="5492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4000" u="sng" dirty="0" smtClean="0">
                <a:latin typeface="Rockwell Extra Bold" panose="02060903040505020403" pitchFamily="18" charset="0"/>
              </a:rPr>
              <a:t>12.4 Extension Notes</a:t>
            </a:r>
          </a:p>
        </p:txBody>
      </p:sp>
      <p:sp>
        <p:nvSpPr>
          <p:cNvPr id="25603" name="Content Placeholder 1"/>
          <p:cNvSpPr>
            <a:spLocks noGrp="1"/>
          </p:cNvSpPr>
          <p:nvPr>
            <p:ph idx="4294967295"/>
          </p:nvPr>
        </p:nvSpPr>
        <p:spPr>
          <a:xfrm>
            <a:off x="342900" y="2429300"/>
            <a:ext cx="11849100" cy="41429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4000" b="1" dirty="0">
                <a:latin typeface="Comic Sans MS" pitchFamily="66" charset="0"/>
              </a:rPr>
              <a:t>The goal of solving an </a:t>
            </a:r>
            <a:r>
              <a:rPr lang="en-US" altLang="en-US" sz="4000" b="1" dirty="0" smtClean="0">
                <a:latin typeface="Comic Sans MS" pitchFamily="66" charset="0"/>
              </a:rPr>
              <a:t>inequality </a:t>
            </a:r>
            <a:r>
              <a:rPr lang="en-US" altLang="en-US" sz="4000" b="1" dirty="0">
                <a:latin typeface="Comic Sans MS" pitchFamily="66" charset="0"/>
              </a:rPr>
              <a:t>is to find the value of the variable. </a:t>
            </a:r>
            <a:endParaRPr lang="en-US" altLang="en-US" sz="4000" b="1" dirty="0" smtClean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246" y="1532142"/>
            <a:ext cx="11596688" cy="742028"/>
          </a:xfrm>
          <a:prstGeom prst="rect">
            <a:avLst/>
          </a:prstGeom>
          <a:noFill/>
        </p:spPr>
        <p:txBody>
          <a:bodyPr lIns="64291" tIns="32146" rIns="64291" bIns="32146">
            <a:spAutoFit/>
          </a:bodyPr>
          <a:lstStyle/>
          <a:p>
            <a:pPr algn="ctr">
              <a:defRPr/>
            </a:pPr>
            <a:r>
              <a:rPr lang="en-US" sz="4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Solving and graphing inequalities</a:t>
            </a:r>
            <a:endParaRPr lang="en-US" sz="44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17964" y="3712191"/>
            <a:ext cx="10169236" cy="306729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OPEN CIRCLE </a:t>
            </a:r>
            <a:r>
              <a:rPr lang="en-US" sz="3200" dirty="0" smtClean="0"/>
              <a:t>– is used for &lt; and &gt;.  This means the number is </a:t>
            </a:r>
            <a:r>
              <a:rPr lang="en-US" sz="3200" b="1" u="sng" dirty="0" smtClean="0"/>
              <a:t>not </a:t>
            </a:r>
            <a:r>
              <a:rPr lang="en-US" sz="3200" dirty="0" smtClean="0"/>
              <a:t>included in the solution. (where it starts)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CLOSED CIRCLE </a:t>
            </a:r>
            <a:r>
              <a:rPr lang="en-US" sz="3200" dirty="0" smtClean="0"/>
              <a:t>– is used for </a:t>
            </a:r>
            <a:r>
              <a:rPr lang="en-US" sz="3200" u="sng" dirty="0" smtClean="0"/>
              <a:t>&lt;</a:t>
            </a:r>
            <a:r>
              <a:rPr lang="en-US" sz="3200" dirty="0" smtClean="0"/>
              <a:t>, </a:t>
            </a:r>
            <a:r>
              <a:rPr lang="en-US" sz="3200" u="sng" dirty="0" smtClean="0"/>
              <a:t>&gt;</a:t>
            </a:r>
            <a:r>
              <a:rPr lang="en-US" sz="3200" dirty="0" smtClean="0"/>
              <a:t>, and =. This means the number is included in the solution. (where it starts)</a:t>
            </a:r>
          </a:p>
        </p:txBody>
      </p:sp>
      <p:sp>
        <p:nvSpPr>
          <p:cNvPr id="6" name="Donut 5"/>
          <p:cNvSpPr/>
          <p:nvPr/>
        </p:nvSpPr>
        <p:spPr>
          <a:xfrm>
            <a:off x="387928" y="3626789"/>
            <a:ext cx="1330036" cy="1357746"/>
          </a:xfrm>
          <a:prstGeom prst="don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14036" y="5102538"/>
            <a:ext cx="1403928" cy="13669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184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73697" y="532262"/>
            <a:ext cx="10028237" cy="5492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4000" u="sng" dirty="0" smtClean="0">
                <a:latin typeface="Rockwell Extra Bold" panose="02060903040505020403" pitchFamily="18" charset="0"/>
              </a:rPr>
              <a:t>12.4 Extension Notes</a:t>
            </a:r>
          </a:p>
        </p:txBody>
      </p:sp>
      <p:sp>
        <p:nvSpPr>
          <p:cNvPr id="25603" name="Content Placeholder 1"/>
          <p:cNvSpPr>
            <a:spLocks noGrp="1"/>
          </p:cNvSpPr>
          <p:nvPr>
            <p:ph idx="4294967295"/>
          </p:nvPr>
        </p:nvSpPr>
        <p:spPr>
          <a:xfrm>
            <a:off x="342900" y="2429300"/>
            <a:ext cx="11849100" cy="41429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4000" b="1" dirty="0">
                <a:latin typeface="Comic Sans MS" pitchFamily="66" charset="0"/>
              </a:rPr>
              <a:t>The goal of solving an </a:t>
            </a:r>
            <a:r>
              <a:rPr lang="en-US" altLang="en-US" sz="4000" b="1" dirty="0" smtClean="0">
                <a:latin typeface="Comic Sans MS" pitchFamily="66" charset="0"/>
              </a:rPr>
              <a:t>inequality </a:t>
            </a:r>
            <a:r>
              <a:rPr lang="en-US" altLang="en-US" sz="4000" b="1" dirty="0">
                <a:latin typeface="Comic Sans MS" pitchFamily="66" charset="0"/>
              </a:rPr>
              <a:t>is to find the value of the variable. </a:t>
            </a:r>
            <a:endParaRPr lang="en-US" altLang="en-US" sz="4000" b="1" dirty="0" smtClean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246" y="1532142"/>
            <a:ext cx="11596688" cy="742028"/>
          </a:xfrm>
          <a:prstGeom prst="rect">
            <a:avLst/>
          </a:prstGeom>
          <a:noFill/>
        </p:spPr>
        <p:txBody>
          <a:bodyPr lIns="64291" tIns="32146" rIns="64291" bIns="32146">
            <a:spAutoFit/>
          </a:bodyPr>
          <a:lstStyle/>
          <a:p>
            <a:pPr algn="ctr">
              <a:defRPr/>
            </a:pPr>
            <a:r>
              <a:rPr lang="en-US" sz="4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Solving and graphing inequalities</a:t>
            </a:r>
            <a:endParaRPr lang="en-US" sz="44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17964" y="3712191"/>
            <a:ext cx="10169236" cy="306729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OPEN CIRCLE </a:t>
            </a:r>
            <a:r>
              <a:rPr lang="en-US" sz="3200" dirty="0" smtClean="0"/>
              <a:t>– is used for &lt; and &gt;.  This means the number is </a:t>
            </a:r>
            <a:r>
              <a:rPr lang="en-US" sz="3200" b="1" u="sng" dirty="0" smtClean="0"/>
              <a:t>not </a:t>
            </a:r>
            <a:r>
              <a:rPr lang="en-US" sz="3200" dirty="0" smtClean="0"/>
              <a:t>included in the solution. (where it starts)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CLOSED CIRCLE </a:t>
            </a:r>
            <a:r>
              <a:rPr lang="en-US" sz="3200" dirty="0" smtClean="0"/>
              <a:t>– is used for </a:t>
            </a:r>
            <a:r>
              <a:rPr lang="en-US" sz="3200" u="sng" dirty="0" smtClean="0"/>
              <a:t>&lt;</a:t>
            </a:r>
            <a:r>
              <a:rPr lang="en-US" sz="3200" dirty="0" smtClean="0"/>
              <a:t>, </a:t>
            </a:r>
            <a:r>
              <a:rPr lang="en-US" sz="3200" u="sng" dirty="0" smtClean="0"/>
              <a:t>&gt;</a:t>
            </a:r>
            <a:r>
              <a:rPr lang="en-US" sz="3200" dirty="0" smtClean="0"/>
              <a:t>, and =. This means the number is included in the solution. (where it starts)</a:t>
            </a:r>
          </a:p>
        </p:txBody>
      </p:sp>
      <p:sp>
        <p:nvSpPr>
          <p:cNvPr id="6" name="Donut 5"/>
          <p:cNvSpPr/>
          <p:nvPr/>
        </p:nvSpPr>
        <p:spPr>
          <a:xfrm>
            <a:off x="387928" y="3626789"/>
            <a:ext cx="1330036" cy="1357746"/>
          </a:xfrm>
          <a:prstGeom prst="don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14036" y="5102538"/>
            <a:ext cx="1403928" cy="13669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4129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79475" y="1352550"/>
            <a:ext cx="10026650" cy="9906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 can…</a:t>
            </a: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406400" y="2343150"/>
            <a:ext cx="10972800" cy="2609850"/>
          </a:xfrm>
          <a:prstGeom prst="rect">
            <a:avLst/>
          </a:prstGeom>
        </p:spPr>
        <p:txBody>
          <a:bodyPr/>
          <a:lstStyle>
            <a:lvl1pPr marL="685800" indent="-685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altLang="en-US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Solve one step inequalities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altLang="en-US" sz="36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Graph </a:t>
            </a:r>
            <a:r>
              <a:rPr lang="en-US" altLang="en-US" sz="36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inequalities</a:t>
            </a:r>
            <a:endParaRPr lang="en-US" altLang="en-US" sz="36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184176"/>
            <a:ext cx="10464800" cy="2492990"/>
          </a:xfrm>
          <a:prstGeom prst="rect">
            <a:avLst/>
          </a:prstGeom>
          <a:solidFill>
            <a:schemeClr val="accent4"/>
          </a:solidFill>
          <a:ln w="60325" cap="rnd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3600" b="1" u="sng" dirty="0" smtClean="0">
                <a:solidFill>
                  <a:srgbClr val="FF0000"/>
                </a:solidFill>
                <a:latin typeface="Noteworthy Light"/>
                <a:ea typeface="Noteworthy Light"/>
                <a:cs typeface="Noteworthy Light"/>
              </a:rPr>
              <a:t>Self Assessment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Noteworthy Light"/>
                <a:ea typeface="Noteworthy Light"/>
                <a:cs typeface="Noteworthy Light"/>
              </a:rPr>
              <a:t>5</a:t>
            </a:r>
            <a:r>
              <a:rPr lang="en-US" altLang="en-US" dirty="0" smtClean="0">
                <a:latin typeface="Noteworthy Light"/>
                <a:ea typeface="Noteworthy Light"/>
                <a:cs typeface="Noteworthy Light"/>
              </a:rPr>
              <a:t>- I can do it without help &amp; teach others.</a:t>
            </a:r>
          </a:p>
          <a:p>
            <a:pPr marL="393700" indent="-393700"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Noteworthy Light"/>
                <a:ea typeface="Noteworthy Light"/>
                <a:cs typeface="Noteworthy Light"/>
              </a:rPr>
              <a:t>4</a:t>
            </a:r>
            <a:r>
              <a:rPr lang="en-US" altLang="en-US" dirty="0" smtClean="0">
                <a:latin typeface="Noteworthy Light"/>
                <a:ea typeface="Noteworthy Light"/>
                <a:cs typeface="Noteworthy Light"/>
              </a:rPr>
              <a:t>- I can do this with no help, but I don</a:t>
            </a:r>
            <a:r>
              <a:rPr lang="ja-JP" altLang="en-US" dirty="0" smtClean="0">
                <a:latin typeface="Noteworthy Light"/>
                <a:ea typeface="Noteworthy Light"/>
                <a:cs typeface="Noteworthy Light"/>
              </a:rPr>
              <a:t>’</a:t>
            </a:r>
            <a:r>
              <a:rPr lang="en-US" altLang="ja-JP" dirty="0" smtClean="0">
                <a:latin typeface="Noteworthy Light"/>
                <a:ea typeface="Noteworthy Light"/>
                <a:cs typeface="Noteworthy Light"/>
              </a:rPr>
              <a:t>t know if I can explain it.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Noteworthy Light"/>
                <a:ea typeface="Noteworthy Light"/>
                <a:cs typeface="Noteworthy Light"/>
              </a:rPr>
              <a:t>3</a:t>
            </a:r>
            <a:r>
              <a:rPr lang="en-US" altLang="en-US" dirty="0" smtClean="0">
                <a:latin typeface="Noteworthy Light"/>
                <a:ea typeface="Noteworthy Light"/>
                <a:cs typeface="Noteworthy Light"/>
              </a:rPr>
              <a:t>- I can do this with a little help.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Noteworthy Light"/>
                <a:ea typeface="Noteworthy Light"/>
                <a:cs typeface="Noteworthy Light"/>
              </a:rPr>
              <a:t>2</a:t>
            </a:r>
            <a:r>
              <a:rPr lang="en-US" altLang="en-US" dirty="0" smtClean="0">
                <a:latin typeface="Noteworthy Light"/>
                <a:ea typeface="Noteworthy Light"/>
                <a:cs typeface="Noteworthy Light"/>
              </a:rPr>
              <a:t>- I can do this with a lot of help!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Noteworthy Light"/>
                <a:ea typeface="Noteworthy Light"/>
                <a:cs typeface="Noteworthy Light"/>
              </a:rPr>
              <a:t>1</a:t>
            </a:r>
            <a:r>
              <a:rPr lang="en-US" altLang="en-US" dirty="0" smtClean="0">
                <a:latin typeface="Noteworthy Light"/>
                <a:ea typeface="Noteworthy Light"/>
                <a:cs typeface="Noteworthy Light"/>
              </a:rPr>
              <a:t>- I don</a:t>
            </a:r>
            <a:r>
              <a:rPr lang="ja-JP" altLang="en-US" dirty="0" smtClean="0">
                <a:latin typeface="Noteworthy Light"/>
                <a:ea typeface="Noteworthy Light"/>
                <a:cs typeface="Noteworthy Light"/>
              </a:rPr>
              <a:t>’</a:t>
            </a:r>
            <a:r>
              <a:rPr lang="en-US" altLang="ja-JP" dirty="0" smtClean="0">
                <a:latin typeface="Noteworthy Light"/>
                <a:ea typeface="Noteworthy Light"/>
                <a:cs typeface="Noteworthy Light"/>
              </a:rPr>
              <a:t>t have a clue.</a:t>
            </a:r>
            <a:endParaRPr lang="en-US" altLang="en-US" dirty="0" smtClean="0">
              <a:latin typeface="Noteworthy Light"/>
              <a:ea typeface="Noteworthy Light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197673476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0327" y="-85373"/>
            <a:ext cx="8610600" cy="129302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Inequality Symbols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37" y="2358738"/>
            <a:ext cx="1551708" cy="5317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&lt;          </a:t>
            </a:r>
          </a:p>
          <a:p>
            <a:pPr marL="0" indent="0">
              <a:buNone/>
            </a:pPr>
            <a:r>
              <a:rPr lang="en-US" sz="5400" dirty="0" smtClean="0"/>
              <a:t>&gt;       </a:t>
            </a:r>
          </a:p>
          <a:p>
            <a:pPr marL="0" indent="0">
              <a:buNone/>
            </a:pPr>
            <a:r>
              <a:rPr lang="en-US" sz="5400" u="sng" dirty="0" smtClean="0"/>
              <a:t>&lt;</a:t>
            </a:r>
            <a:r>
              <a:rPr lang="en-US" sz="5400" dirty="0" smtClean="0"/>
              <a:t>        </a:t>
            </a:r>
          </a:p>
          <a:p>
            <a:pPr marL="0" indent="0">
              <a:buNone/>
            </a:pPr>
            <a:r>
              <a:rPr lang="en-US" sz="5400" u="sng" dirty="0" smtClean="0"/>
              <a:t>&gt;</a:t>
            </a:r>
            <a:r>
              <a:rPr lang="en-US" sz="5400" dirty="0" smtClean="0"/>
              <a:t>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29691" y="2202488"/>
            <a:ext cx="3814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Less Than</a:t>
            </a:r>
            <a:endParaRPr lang="en-US" sz="4800" dirty="0"/>
          </a:p>
        </p:txBody>
      </p:sp>
      <p:sp>
        <p:nvSpPr>
          <p:cNvPr id="10" name="Rectangle 9"/>
          <p:cNvSpPr/>
          <p:nvPr/>
        </p:nvSpPr>
        <p:spPr>
          <a:xfrm>
            <a:off x="2029691" y="3128158"/>
            <a:ext cx="41264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smtClean="0">
                <a:solidFill>
                  <a:prstClr val="black"/>
                </a:solidFill>
              </a:rPr>
              <a:t>Greater </a:t>
            </a:r>
            <a:r>
              <a:rPr lang="en-US" sz="4800" dirty="0">
                <a:solidFill>
                  <a:prstClr val="black"/>
                </a:solidFill>
              </a:rPr>
              <a:t>Than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29691" y="4030408"/>
            <a:ext cx="63802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>
                <a:solidFill>
                  <a:prstClr val="black"/>
                </a:solidFill>
              </a:rPr>
              <a:t>Less </a:t>
            </a:r>
            <a:r>
              <a:rPr lang="en-US" sz="4800" dirty="0" smtClean="0">
                <a:solidFill>
                  <a:prstClr val="black"/>
                </a:solidFill>
              </a:rPr>
              <a:t>Than or Equal To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29690" y="4920452"/>
            <a:ext cx="75568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smtClean="0">
                <a:solidFill>
                  <a:prstClr val="black"/>
                </a:solidFill>
              </a:rPr>
              <a:t>Greater Than or Equal To</a:t>
            </a:r>
            <a:endParaRPr lang="en-US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14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454" y="240207"/>
            <a:ext cx="8393546" cy="129302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 Symbols and Tools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964" y="1533235"/>
            <a:ext cx="10169236" cy="5246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PEN CIRCLE </a:t>
            </a:r>
            <a:r>
              <a:rPr lang="en-US" sz="3200" dirty="0" smtClean="0"/>
              <a:t>– is used for &lt; </a:t>
            </a:r>
            <a:r>
              <a:rPr lang="en-US" sz="3200" dirty="0"/>
              <a:t>and &gt;.  </a:t>
            </a:r>
            <a:r>
              <a:rPr lang="en-US" sz="3200" dirty="0" smtClean="0"/>
              <a:t>This means the number is </a:t>
            </a:r>
            <a:r>
              <a:rPr lang="en-US" sz="3200" b="1" u="sng" dirty="0" smtClean="0"/>
              <a:t>not </a:t>
            </a:r>
            <a:r>
              <a:rPr lang="en-US" sz="3200" dirty="0" smtClean="0"/>
              <a:t>included in the solution. (where it starts)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CLOSED CIRCLE </a:t>
            </a:r>
            <a:r>
              <a:rPr lang="en-US" sz="3200" dirty="0" smtClean="0"/>
              <a:t>– is used for </a:t>
            </a:r>
            <a:r>
              <a:rPr lang="en-US" sz="3200" u="sng" dirty="0" smtClean="0"/>
              <a:t>&lt;</a:t>
            </a:r>
            <a:r>
              <a:rPr lang="en-US" sz="3200" dirty="0" smtClean="0"/>
              <a:t>, </a:t>
            </a:r>
            <a:r>
              <a:rPr lang="en-US" sz="3200" u="sng" dirty="0" smtClean="0"/>
              <a:t>&gt;</a:t>
            </a:r>
            <a:r>
              <a:rPr lang="en-US" sz="3200" dirty="0" smtClean="0"/>
              <a:t>, and =. This means the number is included in the solution. (where it starts)</a:t>
            </a:r>
          </a:p>
          <a:p>
            <a:pPr marL="0" indent="0">
              <a:buNone/>
            </a:pPr>
            <a:endParaRPr lang="en-US" sz="3200" dirty="0"/>
          </a:p>
          <a:p>
            <a:pPr marL="5092700" indent="-5092700">
              <a:buNone/>
            </a:pPr>
            <a:r>
              <a:rPr lang="en-US" sz="3200" dirty="0" smtClean="0"/>
              <a:t>                   Number Line – used for graphing solutions to inequalities       </a:t>
            </a:r>
            <a:endParaRPr lang="en-US" sz="3200" dirty="0"/>
          </a:p>
        </p:txBody>
      </p:sp>
      <p:sp>
        <p:nvSpPr>
          <p:cNvPr id="4" name="Donut 3"/>
          <p:cNvSpPr/>
          <p:nvPr/>
        </p:nvSpPr>
        <p:spPr>
          <a:xfrm>
            <a:off x="314036" y="1438565"/>
            <a:ext cx="1330036" cy="1357746"/>
          </a:xfrm>
          <a:prstGeom prst="don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4036" y="3158836"/>
            <a:ext cx="1403928" cy="13669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03199" y="4932219"/>
            <a:ext cx="3509818" cy="480290"/>
            <a:chOff x="646545" y="5195455"/>
            <a:chExt cx="3509818" cy="48029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646545" y="5440218"/>
              <a:ext cx="3509818" cy="9237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1043709" y="5195455"/>
              <a:ext cx="2733963" cy="480290"/>
              <a:chOff x="1043709" y="5195455"/>
              <a:chExt cx="2733963" cy="48029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043709" y="5200073"/>
                <a:ext cx="0" cy="47105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348182" y="5204691"/>
                <a:ext cx="0" cy="47105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777672" y="5195455"/>
                <a:ext cx="0" cy="47105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939637" y="5204691"/>
                <a:ext cx="0" cy="47105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496291" y="5200073"/>
                <a:ext cx="0" cy="47105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904836" y="5204691"/>
                <a:ext cx="0" cy="47105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401454" y="5204691"/>
                <a:ext cx="0" cy="47105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2821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191718"/>
            <a:ext cx="8610600" cy="129302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Graph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050" y="1145156"/>
            <a:ext cx="6894948" cy="5786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x &gt; 5</a:t>
            </a:r>
          </a:p>
          <a:p>
            <a:pPr marL="0" indent="0">
              <a:buNone/>
            </a:pPr>
            <a:r>
              <a:rPr lang="en-US" i="1" dirty="0" smtClean="0"/>
              <a:t>Where does it start?</a:t>
            </a:r>
          </a:p>
          <a:p>
            <a:pPr marL="0" indent="0">
              <a:buNone/>
            </a:pPr>
            <a:r>
              <a:rPr lang="en-US" i="1" dirty="0" smtClean="0"/>
              <a:t>What type of circle will be used?</a:t>
            </a:r>
          </a:p>
          <a:p>
            <a:pPr marL="0" indent="0">
              <a:buNone/>
            </a:pPr>
            <a:r>
              <a:rPr lang="en-US" i="1" dirty="0" smtClean="0"/>
              <a:t>Which direction will the arrow go?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x </a:t>
            </a:r>
            <a:r>
              <a:rPr lang="en-US" i="1" u="sng" dirty="0" smtClean="0"/>
              <a:t>&lt;</a:t>
            </a:r>
            <a:r>
              <a:rPr lang="en-US" i="1" dirty="0" smtClean="0"/>
              <a:t> 3</a:t>
            </a:r>
          </a:p>
          <a:p>
            <a:pPr marL="0" indent="0">
              <a:buNone/>
            </a:pPr>
            <a:r>
              <a:rPr lang="en-US" i="1" dirty="0"/>
              <a:t>Where does it start?</a:t>
            </a:r>
          </a:p>
          <a:p>
            <a:pPr marL="0" indent="0">
              <a:buNone/>
            </a:pPr>
            <a:r>
              <a:rPr lang="en-US" i="1" dirty="0"/>
              <a:t>What type of circle will be used?</a:t>
            </a:r>
          </a:p>
          <a:p>
            <a:pPr marL="0" indent="0">
              <a:buNone/>
            </a:pPr>
            <a:r>
              <a:rPr lang="en-US" i="1" dirty="0"/>
              <a:t>Which direction will the arrow go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812799" y="1493983"/>
            <a:ext cx="3509818" cy="960428"/>
            <a:chOff x="812799" y="1493983"/>
            <a:chExt cx="3509818" cy="960428"/>
          </a:xfrm>
        </p:grpSpPr>
        <p:grpSp>
          <p:nvGrpSpPr>
            <p:cNvPr id="4" name="Group 3"/>
            <p:cNvGrpSpPr/>
            <p:nvPr/>
          </p:nvGrpSpPr>
          <p:grpSpPr>
            <a:xfrm>
              <a:off x="812799" y="1493983"/>
              <a:ext cx="3509818" cy="480290"/>
              <a:chOff x="646545" y="5195455"/>
              <a:chExt cx="3509818" cy="480290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646545" y="5440218"/>
                <a:ext cx="3509818" cy="9237"/>
              </a:xfrm>
              <a:prstGeom prst="straightConnector1">
                <a:avLst/>
              </a:prstGeom>
              <a:ln w="57150">
                <a:headEnd type="triangle"/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6" name="Group 5"/>
              <p:cNvGrpSpPr/>
              <p:nvPr/>
            </p:nvGrpSpPr>
            <p:grpSpPr>
              <a:xfrm>
                <a:off x="1043709" y="5195455"/>
                <a:ext cx="2733963" cy="480290"/>
                <a:chOff x="1043709" y="5195455"/>
                <a:chExt cx="2733963" cy="480290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1043709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3348182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3777672" y="5195455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939637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496291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904836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401454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" name="TextBox 13"/>
            <p:cNvSpPr txBox="1"/>
            <p:nvPr/>
          </p:nvSpPr>
          <p:spPr>
            <a:xfrm>
              <a:off x="1043708" y="1992746"/>
              <a:ext cx="32050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1   2    3   4    5   6   7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2799" y="3087256"/>
            <a:ext cx="3509818" cy="960428"/>
            <a:chOff x="812799" y="1493983"/>
            <a:chExt cx="3509818" cy="960428"/>
          </a:xfrm>
        </p:grpSpPr>
        <p:grpSp>
          <p:nvGrpSpPr>
            <p:cNvPr id="17" name="Group 16"/>
            <p:cNvGrpSpPr/>
            <p:nvPr/>
          </p:nvGrpSpPr>
          <p:grpSpPr>
            <a:xfrm>
              <a:off x="812799" y="1493983"/>
              <a:ext cx="3509818" cy="480290"/>
              <a:chOff x="646545" y="5195455"/>
              <a:chExt cx="3509818" cy="480290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646545" y="5440218"/>
                <a:ext cx="3509818" cy="9237"/>
              </a:xfrm>
              <a:prstGeom prst="straightConnector1">
                <a:avLst/>
              </a:prstGeom>
              <a:ln w="57150">
                <a:headEnd type="triangle"/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1043709" y="5195455"/>
                <a:ext cx="2733963" cy="480290"/>
                <a:chOff x="1043709" y="5195455"/>
                <a:chExt cx="2733963" cy="480290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1043709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3348182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777672" y="5195455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1939637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1496291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904836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401454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" name="TextBox 17"/>
            <p:cNvSpPr txBox="1"/>
            <p:nvPr/>
          </p:nvSpPr>
          <p:spPr>
            <a:xfrm>
              <a:off x="1043708" y="1992746"/>
              <a:ext cx="32050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1   2    3   4    5   6   7</a:t>
              </a:r>
              <a:endParaRPr lang="en-US" sz="2400" dirty="0"/>
            </a:p>
          </p:txBody>
        </p:sp>
      </p:grpSp>
      <p:sp>
        <p:nvSpPr>
          <p:cNvPr id="40" name="Donut 39"/>
          <p:cNvSpPr/>
          <p:nvPr/>
        </p:nvSpPr>
        <p:spPr>
          <a:xfrm>
            <a:off x="2881744" y="1145156"/>
            <a:ext cx="378691" cy="33959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>
            <a:stCxn id="40" idx="6"/>
          </p:cNvCxnSpPr>
          <p:nvPr/>
        </p:nvCxnSpPr>
        <p:spPr>
          <a:xfrm flipV="1">
            <a:off x="3260435" y="1311564"/>
            <a:ext cx="766620" cy="33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1909619" y="2851729"/>
            <a:ext cx="355600" cy="33231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49" idx="2"/>
          </p:cNvCxnSpPr>
          <p:nvPr/>
        </p:nvCxnSpPr>
        <p:spPr>
          <a:xfrm flipH="1" flipV="1">
            <a:off x="1043708" y="3017886"/>
            <a:ext cx="865911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970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339500"/>
            <a:ext cx="8610600" cy="129302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you graph these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38" y="1450147"/>
            <a:ext cx="11905673" cy="5070764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i="1" dirty="0" smtClean="0"/>
              <a:t>x &lt; 7			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i="1" dirty="0" smtClean="0"/>
              <a:t>y </a:t>
            </a:r>
            <a:r>
              <a:rPr lang="en-US" sz="3600" i="1" u="sng" dirty="0" smtClean="0"/>
              <a:t>&gt;</a:t>
            </a:r>
            <a:r>
              <a:rPr lang="en-US" sz="3600" i="1" dirty="0" smtClean="0"/>
              <a:t> 4			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i="1" dirty="0" smtClean="0"/>
              <a:t>c </a:t>
            </a:r>
            <a:r>
              <a:rPr lang="en-US" sz="3600" i="1" u="sng" dirty="0" smtClean="0"/>
              <a:t>&lt;</a:t>
            </a:r>
            <a:r>
              <a:rPr lang="en-US" sz="3600" i="1" dirty="0" smtClean="0"/>
              <a:t> 2           		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i="1" dirty="0" smtClean="0"/>
              <a:t>d &gt; 3         </a:t>
            </a:r>
            <a:endParaRPr lang="en-US" sz="3600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3595839" y="1754971"/>
            <a:ext cx="3509818" cy="960428"/>
            <a:chOff x="812799" y="1493983"/>
            <a:chExt cx="3509818" cy="960428"/>
          </a:xfrm>
        </p:grpSpPr>
        <p:grpSp>
          <p:nvGrpSpPr>
            <p:cNvPr id="5" name="Group 4"/>
            <p:cNvGrpSpPr/>
            <p:nvPr/>
          </p:nvGrpSpPr>
          <p:grpSpPr>
            <a:xfrm>
              <a:off x="812799" y="1493983"/>
              <a:ext cx="3509818" cy="480290"/>
              <a:chOff x="646545" y="5195455"/>
              <a:chExt cx="3509818" cy="48029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646545" y="5440218"/>
                <a:ext cx="3509818" cy="9237"/>
              </a:xfrm>
              <a:prstGeom prst="straightConnector1">
                <a:avLst/>
              </a:prstGeom>
              <a:ln w="57150">
                <a:headEnd type="triangle"/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8" name="Group 7"/>
              <p:cNvGrpSpPr/>
              <p:nvPr/>
            </p:nvGrpSpPr>
            <p:grpSpPr>
              <a:xfrm>
                <a:off x="1043709" y="5195455"/>
                <a:ext cx="2733963" cy="480290"/>
                <a:chOff x="1043709" y="5195455"/>
                <a:chExt cx="2733963" cy="480290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>
                  <a:off x="1043709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3348182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3777672" y="5195455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1939637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496291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904836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2401454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" name="TextBox 5"/>
            <p:cNvSpPr txBox="1"/>
            <p:nvPr/>
          </p:nvSpPr>
          <p:spPr>
            <a:xfrm>
              <a:off x="1043708" y="1992746"/>
              <a:ext cx="32050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1   2    3   4    5   6   7</a:t>
              </a:r>
              <a:endParaRPr lang="en-US" sz="2400" dirty="0"/>
            </a:p>
          </p:txBody>
        </p:sp>
      </p:grpSp>
      <p:sp>
        <p:nvSpPr>
          <p:cNvPr id="16" name="Donut 15"/>
          <p:cNvSpPr/>
          <p:nvPr/>
        </p:nvSpPr>
        <p:spPr>
          <a:xfrm>
            <a:off x="6537620" y="1419999"/>
            <a:ext cx="378691" cy="33959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595582" y="1611743"/>
            <a:ext cx="942039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3595839" y="5279314"/>
            <a:ext cx="3509818" cy="960428"/>
            <a:chOff x="812799" y="1493983"/>
            <a:chExt cx="3509818" cy="960428"/>
          </a:xfrm>
        </p:grpSpPr>
        <p:grpSp>
          <p:nvGrpSpPr>
            <p:cNvPr id="22" name="Group 21"/>
            <p:cNvGrpSpPr/>
            <p:nvPr/>
          </p:nvGrpSpPr>
          <p:grpSpPr>
            <a:xfrm>
              <a:off x="812799" y="1493983"/>
              <a:ext cx="3509818" cy="480290"/>
              <a:chOff x="646545" y="5195455"/>
              <a:chExt cx="3509818" cy="480290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>
                <a:off x="646545" y="5440218"/>
                <a:ext cx="3509818" cy="9237"/>
              </a:xfrm>
              <a:prstGeom prst="straightConnector1">
                <a:avLst/>
              </a:prstGeom>
              <a:ln w="57150">
                <a:headEnd type="triangle"/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25" name="Group 24"/>
              <p:cNvGrpSpPr/>
              <p:nvPr/>
            </p:nvGrpSpPr>
            <p:grpSpPr>
              <a:xfrm>
                <a:off x="1043709" y="5195455"/>
                <a:ext cx="2733963" cy="480290"/>
                <a:chOff x="1043709" y="5195455"/>
                <a:chExt cx="2733963" cy="480290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>
                  <a:off x="1043709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3348182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777672" y="5195455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939637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1496291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904836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2401454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" name="TextBox 22"/>
            <p:cNvSpPr txBox="1"/>
            <p:nvPr/>
          </p:nvSpPr>
          <p:spPr>
            <a:xfrm>
              <a:off x="1043708" y="1992746"/>
              <a:ext cx="32050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1   2    3   4    5   6   7</a:t>
              </a:r>
              <a:endParaRPr lang="en-US" sz="2400" dirty="0"/>
            </a:p>
          </p:txBody>
        </p:sp>
      </p:grpSp>
      <p:sp>
        <p:nvSpPr>
          <p:cNvPr id="33" name="Donut 32"/>
          <p:cNvSpPr/>
          <p:nvPr/>
        </p:nvSpPr>
        <p:spPr>
          <a:xfrm>
            <a:off x="4708819" y="5036809"/>
            <a:ext cx="378691" cy="33959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33" idx="6"/>
          </p:cNvCxnSpPr>
          <p:nvPr/>
        </p:nvCxnSpPr>
        <p:spPr>
          <a:xfrm flipV="1">
            <a:off x="5087510" y="5203217"/>
            <a:ext cx="766620" cy="33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592945" y="4042043"/>
            <a:ext cx="3509818" cy="960428"/>
            <a:chOff x="812799" y="1493983"/>
            <a:chExt cx="3509818" cy="960428"/>
          </a:xfrm>
        </p:grpSpPr>
        <p:grpSp>
          <p:nvGrpSpPr>
            <p:cNvPr id="36" name="Group 35"/>
            <p:cNvGrpSpPr/>
            <p:nvPr/>
          </p:nvGrpSpPr>
          <p:grpSpPr>
            <a:xfrm>
              <a:off x="812799" y="1493983"/>
              <a:ext cx="3509818" cy="480290"/>
              <a:chOff x="646545" y="5195455"/>
              <a:chExt cx="3509818" cy="480290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>
                <a:off x="646545" y="5440218"/>
                <a:ext cx="3509818" cy="9237"/>
              </a:xfrm>
              <a:prstGeom prst="straightConnector1">
                <a:avLst/>
              </a:prstGeom>
              <a:ln w="57150">
                <a:headEnd type="triangle"/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39" name="Group 38"/>
              <p:cNvGrpSpPr/>
              <p:nvPr/>
            </p:nvGrpSpPr>
            <p:grpSpPr>
              <a:xfrm>
                <a:off x="1043709" y="5195455"/>
                <a:ext cx="2733963" cy="480290"/>
                <a:chOff x="1043709" y="5195455"/>
                <a:chExt cx="2733963" cy="480290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>
                  <a:off x="1043709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3348182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3777672" y="5195455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939637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1496291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904836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401454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7" name="TextBox 36"/>
            <p:cNvSpPr txBox="1"/>
            <p:nvPr/>
          </p:nvSpPr>
          <p:spPr>
            <a:xfrm>
              <a:off x="1043708" y="1992746"/>
              <a:ext cx="32050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1   2    3   4    5   6   7</a:t>
              </a:r>
              <a:endParaRPr lang="en-US" sz="2400" dirty="0"/>
            </a:p>
          </p:txBody>
        </p:sp>
      </p:grpSp>
      <p:sp>
        <p:nvSpPr>
          <p:cNvPr id="47" name="Oval 46"/>
          <p:cNvSpPr/>
          <p:nvPr/>
        </p:nvSpPr>
        <p:spPr>
          <a:xfrm>
            <a:off x="4267785" y="3813866"/>
            <a:ext cx="355600" cy="33231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47" idx="2"/>
          </p:cNvCxnSpPr>
          <p:nvPr/>
        </p:nvCxnSpPr>
        <p:spPr>
          <a:xfrm flipH="1" flipV="1">
            <a:off x="3823855" y="3972674"/>
            <a:ext cx="443930" cy="73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3674348" y="2874787"/>
            <a:ext cx="3509818" cy="960428"/>
            <a:chOff x="812799" y="1493983"/>
            <a:chExt cx="3509818" cy="960428"/>
          </a:xfrm>
        </p:grpSpPr>
        <p:grpSp>
          <p:nvGrpSpPr>
            <p:cNvPr id="50" name="Group 49"/>
            <p:cNvGrpSpPr/>
            <p:nvPr/>
          </p:nvGrpSpPr>
          <p:grpSpPr>
            <a:xfrm>
              <a:off x="812799" y="1493983"/>
              <a:ext cx="3509818" cy="480290"/>
              <a:chOff x="646545" y="5195455"/>
              <a:chExt cx="3509818" cy="480290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>
                <a:off x="646545" y="5440218"/>
                <a:ext cx="3509818" cy="9237"/>
              </a:xfrm>
              <a:prstGeom prst="straightConnector1">
                <a:avLst/>
              </a:prstGeom>
              <a:ln w="57150">
                <a:headEnd type="triangle"/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53" name="Group 52"/>
              <p:cNvGrpSpPr/>
              <p:nvPr/>
            </p:nvGrpSpPr>
            <p:grpSpPr>
              <a:xfrm>
                <a:off x="1043709" y="5195455"/>
                <a:ext cx="2733963" cy="480290"/>
                <a:chOff x="1043709" y="5195455"/>
                <a:chExt cx="2733963" cy="480290"/>
              </a:xfrm>
            </p:grpSpPr>
            <p:cxnSp>
              <p:nvCxnSpPr>
                <p:cNvPr id="54" name="Straight Connector 53"/>
                <p:cNvCxnSpPr/>
                <p:nvPr/>
              </p:nvCxnSpPr>
              <p:spPr>
                <a:xfrm>
                  <a:off x="1043709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3348182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3777672" y="5195455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1939637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496291" y="5200073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904836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401454" y="5204691"/>
                  <a:ext cx="0" cy="4710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1" name="TextBox 50"/>
            <p:cNvSpPr txBox="1"/>
            <p:nvPr/>
          </p:nvSpPr>
          <p:spPr>
            <a:xfrm>
              <a:off x="1043708" y="1992746"/>
              <a:ext cx="32050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1   2    3   4    5   6   7</a:t>
              </a:r>
              <a:endParaRPr lang="en-US" sz="2400" dirty="0"/>
            </a:p>
          </p:txBody>
        </p:sp>
      </p:grpSp>
      <p:sp>
        <p:nvSpPr>
          <p:cNvPr id="61" name="Oval 60"/>
          <p:cNvSpPr/>
          <p:nvPr/>
        </p:nvSpPr>
        <p:spPr>
          <a:xfrm>
            <a:off x="5239982" y="2625515"/>
            <a:ext cx="355600" cy="33231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5595582" y="2791672"/>
            <a:ext cx="982327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36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3" grpId="0" animBg="1"/>
      <p:bldP spid="47" grpId="0" animBg="1"/>
      <p:bldP spid="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22037" y="3241962"/>
            <a:ext cx="618836" cy="71120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65017" y="1512456"/>
            <a:ext cx="581891" cy="73198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302555"/>
            <a:ext cx="8610600" cy="129302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one step inequalities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1512457"/>
            <a:ext cx="6668654" cy="47959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c + 7 &gt; 16      given</a:t>
            </a:r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u="sng" dirty="0" smtClean="0"/>
              <a:t>    - 7     -7       </a:t>
            </a:r>
            <a:r>
              <a:rPr lang="en-US" dirty="0" smtClean="0"/>
              <a:t>opposite of addition is subtraction</a:t>
            </a:r>
          </a:p>
          <a:p>
            <a:pPr marL="0" indent="0">
              <a:buNone/>
            </a:pPr>
            <a:r>
              <a:rPr lang="en-US" dirty="0" smtClean="0"/>
              <a:t>   c &gt; 9      solution now we can graph 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d </a:t>
            </a:r>
            <a:r>
              <a:rPr lang="en-US" dirty="0" smtClean="0"/>
              <a:t> </a:t>
            </a:r>
            <a:r>
              <a:rPr lang="en-US" dirty="0" smtClean="0"/>
              <a:t>-9 &lt;  20   given </a:t>
            </a:r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u="sng" dirty="0" smtClean="0"/>
              <a:t>  </a:t>
            </a:r>
            <a:r>
              <a:rPr lang="en-US" u="sng" dirty="0" smtClean="0"/>
              <a:t>  </a:t>
            </a:r>
            <a:r>
              <a:rPr lang="en-US" u="sng" dirty="0" smtClean="0"/>
              <a:t>+9    +9   </a:t>
            </a:r>
            <a:r>
              <a:rPr lang="en-US" dirty="0" smtClean="0"/>
              <a:t> opposite of subtraction is addition</a:t>
            </a:r>
          </a:p>
          <a:p>
            <a:pPr marL="0" indent="0">
              <a:buNone/>
            </a:pPr>
            <a:r>
              <a:rPr lang="en-US" dirty="0" smtClean="0"/>
              <a:t>        d  &lt;  29  solution now we can graph 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8r </a:t>
            </a:r>
            <a:r>
              <a:rPr lang="en-US" u="sng" dirty="0" smtClean="0"/>
              <a:t>&gt;</a:t>
            </a:r>
            <a:r>
              <a:rPr lang="en-US" dirty="0" smtClean="0"/>
              <a:t> 64                     </a:t>
            </a:r>
          </a:p>
          <a:p>
            <a:pPr marL="0" indent="0">
              <a:buNone/>
            </a:pPr>
            <a:r>
              <a:rPr lang="en-US" dirty="0" smtClean="0"/>
              <a:t>8     </a:t>
            </a:r>
            <a:r>
              <a:rPr lang="en-US" dirty="0"/>
              <a:t> </a:t>
            </a:r>
            <a:r>
              <a:rPr lang="en-US" dirty="0" smtClean="0"/>
              <a:t>8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r </a:t>
            </a:r>
            <a:r>
              <a:rPr lang="en-US" u="sng" dirty="0" smtClean="0"/>
              <a:t>&gt;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13834" y="4941454"/>
            <a:ext cx="2032000" cy="1262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200" dirty="0" smtClean="0">
                <a:solidFill>
                  <a:prstClr val="black"/>
                </a:solidFill>
              </a:rPr>
              <a:t>5r </a:t>
            </a:r>
            <a:r>
              <a:rPr lang="en-US" sz="2200" u="sng" dirty="0">
                <a:solidFill>
                  <a:prstClr val="black"/>
                </a:solidFill>
              </a:rPr>
              <a:t>&gt;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45                     </a:t>
            </a:r>
            <a:endParaRPr lang="en-US" sz="2200" dirty="0">
              <a:solidFill>
                <a:prstClr val="black"/>
              </a:solidFill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200" dirty="0" smtClean="0">
                <a:solidFill>
                  <a:prstClr val="black"/>
                </a:solidFill>
              </a:rPr>
              <a:t> 5      5</a:t>
            </a:r>
            <a:endParaRPr lang="en-US" sz="2200" dirty="0">
              <a:solidFill>
                <a:prstClr val="black"/>
              </a:solidFill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200" dirty="0">
                <a:solidFill>
                  <a:prstClr val="black"/>
                </a:solidFill>
              </a:rPr>
              <a:t> r </a:t>
            </a:r>
            <a:r>
              <a:rPr lang="en-US" sz="2200" u="sng" dirty="0">
                <a:solidFill>
                  <a:prstClr val="black"/>
                </a:solidFill>
              </a:rPr>
              <a:t>&gt;</a:t>
            </a:r>
            <a:r>
              <a:rPr lang="en-US" sz="2200" dirty="0" smtClean="0">
                <a:solidFill>
                  <a:prstClr val="black"/>
                </a:solidFill>
              </a:rPr>
              <a:t> 9</a:t>
            </a:r>
            <a:endParaRPr lang="en-US" sz="2200" dirty="0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22037" y="1512456"/>
            <a:ext cx="309418" cy="7319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97837" y="3221182"/>
            <a:ext cx="309418" cy="7319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7124" y="5303810"/>
            <a:ext cx="3278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67508" y="5314563"/>
            <a:ext cx="3278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5599" y="4941454"/>
            <a:ext cx="309418" cy="7319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71557" y="5304550"/>
            <a:ext cx="3278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01941" y="5315303"/>
            <a:ext cx="3278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90032" y="4942194"/>
            <a:ext cx="309418" cy="7319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1" idx="6"/>
          </p:cNvCxnSpPr>
          <p:nvPr/>
        </p:nvCxnSpPr>
        <p:spPr>
          <a:xfrm flipV="1">
            <a:off x="11176137" y="1875060"/>
            <a:ext cx="332148" cy="33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834" y="3737298"/>
            <a:ext cx="4873014" cy="1093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Donut 24"/>
          <p:cNvSpPr/>
          <p:nvPr/>
        </p:nvSpPr>
        <p:spPr>
          <a:xfrm>
            <a:off x="11479610" y="3783368"/>
            <a:ext cx="378691" cy="33959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731105" y="3964140"/>
            <a:ext cx="477718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28" name="Picture 2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183" y="2030846"/>
            <a:ext cx="3238502" cy="73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872" y="5076571"/>
            <a:ext cx="3238502" cy="73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532" y="5049484"/>
            <a:ext cx="3238502" cy="73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Donut 20"/>
          <p:cNvSpPr/>
          <p:nvPr/>
        </p:nvSpPr>
        <p:spPr>
          <a:xfrm>
            <a:off x="10797446" y="1708651"/>
            <a:ext cx="378691" cy="33959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892451" y="4941454"/>
            <a:ext cx="355600" cy="33231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248051" y="5107613"/>
            <a:ext cx="49116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9146393" y="4883326"/>
            <a:ext cx="355600" cy="33231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9501993" y="5049485"/>
            <a:ext cx="387041" cy="270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6351" y="0"/>
            <a:ext cx="42867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50800"/>
                <a:solidFill>
                  <a:schemeClr val="accent5">
                    <a:lumMod val="50000"/>
                  </a:schemeClr>
                </a:solidFill>
                <a:effectLst/>
              </a:rPr>
              <a:t>Put in your notebook</a:t>
            </a:r>
            <a:endParaRPr lang="en-US" sz="3200" b="1" cap="none" spc="0" dirty="0">
              <a:ln w="50800"/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5394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5" grpId="0" animBg="1"/>
      <p:bldP spid="21" grpId="0" animBg="1"/>
      <p:bldP spid="31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79475" y="1352550"/>
            <a:ext cx="10026650" cy="9906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 can…</a:t>
            </a: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406400" y="2343150"/>
            <a:ext cx="10972800" cy="2609850"/>
          </a:xfrm>
          <a:prstGeom prst="rect">
            <a:avLst/>
          </a:prstGeom>
        </p:spPr>
        <p:txBody>
          <a:bodyPr/>
          <a:lstStyle>
            <a:lvl1pPr marL="685800" indent="-685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altLang="en-US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Solve one step inequalities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altLang="en-US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Graph </a:t>
            </a:r>
            <a:r>
              <a:rPr lang="en-US" altLang="en-US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inequalities</a:t>
            </a:r>
            <a:endParaRPr lang="en-US" altLang="en-US" sz="36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184176"/>
            <a:ext cx="10464800" cy="2492990"/>
          </a:xfrm>
          <a:prstGeom prst="rect">
            <a:avLst/>
          </a:prstGeom>
          <a:solidFill>
            <a:schemeClr val="accent4"/>
          </a:solidFill>
          <a:ln w="60325" cap="rnd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3600" b="1" u="sng" dirty="0" smtClean="0">
                <a:solidFill>
                  <a:srgbClr val="FF0000"/>
                </a:solidFill>
                <a:latin typeface="Noteworthy Light"/>
                <a:ea typeface="Noteworthy Light"/>
                <a:cs typeface="Noteworthy Light"/>
              </a:rPr>
              <a:t>Self Assessment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Noteworthy Light"/>
                <a:ea typeface="Noteworthy Light"/>
                <a:cs typeface="Noteworthy Light"/>
              </a:rPr>
              <a:t>5</a:t>
            </a:r>
            <a:r>
              <a:rPr lang="en-US" altLang="en-US" dirty="0" smtClean="0">
                <a:latin typeface="Noteworthy Light"/>
                <a:ea typeface="Noteworthy Light"/>
                <a:cs typeface="Noteworthy Light"/>
              </a:rPr>
              <a:t>- I can do it without help &amp; teach others.</a:t>
            </a:r>
          </a:p>
          <a:p>
            <a:pPr marL="393700" indent="-393700"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Noteworthy Light"/>
                <a:ea typeface="Noteworthy Light"/>
                <a:cs typeface="Noteworthy Light"/>
              </a:rPr>
              <a:t>4</a:t>
            </a:r>
            <a:r>
              <a:rPr lang="en-US" altLang="en-US" dirty="0" smtClean="0">
                <a:latin typeface="Noteworthy Light"/>
                <a:ea typeface="Noteworthy Light"/>
                <a:cs typeface="Noteworthy Light"/>
              </a:rPr>
              <a:t>- I can do this with no help, but I don</a:t>
            </a:r>
            <a:r>
              <a:rPr lang="ja-JP" altLang="en-US" dirty="0" smtClean="0">
                <a:latin typeface="Noteworthy Light"/>
                <a:ea typeface="Noteworthy Light"/>
                <a:cs typeface="Noteworthy Light"/>
              </a:rPr>
              <a:t>’</a:t>
            </a:r>
            <a:r>
              <a:rPr lang="en-US" altLang="ja-JP" dirty="0" smtClean="0">
                <a:latin typeface="Noteworthy Light"/>
                <a:ea typeface="Noteworthy Light"/>
                <a:cs typeface="Noteworthy Light"/>
              </a:rPr>
              <a:t>t know if I can explain it.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Noteworthy Light"/>
                <a:ea typeface="Noteworthy Light"/>
                <a:cs typeface="Noteworthy Light"/>
              </a:rPr>
              <a:t>3</a:t>
            </a:r>
            <a:r>
              <a:rPr lang="en-US" altLang="en-US" dirty="0" smtClean="0">
                <a:latin typeface="Noteworthy Light"/>
                <a:ea typeface="Noteworthy Light"/>
                <a:cs typeface="Noteworthy Light"/>
              </a:rPr>
              <a:t>- I can do this with a little help.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Noteworthy Light"/>
                <a:ea typeface="Noteworthy Light"/>
                <a:cs typeface="Noteworthy Light"/>
              </a:rPr>
              <a:t>2</a:t>
            </a:r>
            <a:r>
              <a:rPr lang="en-US" altLang="en-US" dirty="0" smtClean="0">
                <a:latin typeface="Noteworthy Light"/>
                <a:ea typeface="Noteworthy Light"/>
                <a:cs typeface="Noteworthy Light"/>
              </a:rPr>
              <a:t>- I can do this with a lot of help!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Noteworthy Light"/>
                <a:ea typeface="Noteworthy Light"/>
                <a:cs typeface="Noteworthy Light"/>
              </a:rPr>
              <a:t>1</a:t>
            </a:r>
            <a:r>
              <a:rPr lang="en-US" altLang="en-US" dirty="0" smtClean="0">
                <a:latin typeface="Noteworthy Light"/>
                <a:ea typeface="Noteworthy Light"/>
                <a:cs typeface="Noteworthy Light"/>
              </a:rPr>
              <a:t>- I don</a:t>
            </a:r>
            <a:r>
              <a:rPr lang="ja-JP" altLang="en-US" dirty="0" smtClean="0">
                <a:latin typeface="Noteworthy Light"/>
                <a:ea typeface="Noteworthy Light"/>
                <a:cs typeface="Noteworthy Light"/>
              </a:rPr>
              <a:t>’</a:t>
            </a:r>
            <a:r>
              <a:rPr lang="en-US" altLang="ja-JP" dirty="0" smtClean="0">
                <a:latin typeface="Noteworthy Light"/>
                <a:ea typeface="Noteworthy Light"/>
                <a:cs typeface="Noteworthy Light"/>
              </a:rPr>
              <a:t>t have a clue.</a:t>
            </a:r>
            <a:endParaRPr lang="en-US" altLang="en-US" dirty="0" smtClean="0">
              <a:latin typeface="Noteworthy Light"/>
              <a:ea typeface="Noteworthy Light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184006691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416</TotalTime>
  <Words>589</Words>
  <Application>Microsoft Macintosh PowerPoint</Application>
  <PresentationFormat>Custom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Vapor Trail</vt:lpstr>
      <vt:lpstr>Inequalities</vt:lpstr>
      <vt:lpstr>12.4 Extension Notes</vt:lpstr>
      <vt:lpstr>PowerPoint Presentation</vt:lpstr>
      <vt:lpstr>Inequality Symbols</vt:lpstr>
      <vt:lpstr>Graphing Symbols and Tools</vt:lpstr>
      <vt:lpstr>How to Graph</vt:lpstr>
      <vt:lpstr>Now you graph these</vt:lpstr>
      <vt:lpstr>Solving one step inequalities</vt:lpstr>
      <vt:lpstr>PowerPoint Presentation</vt:lpstr>
      <vt:lpstr>12.4 Extension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Inequalities</dc:title>
  <dc:creator>sandra jarrell</dc:creator>
  <cp:lastModifiedBy>Robbi Albert</cp:lastModifiedBy>
  <cp:revision>39</cp:revision>
  <dcterms:created xsi:type="dcterms:W3CDTF">2015-03-05T17:14:22Z</dcterms:created>
  <dcterms:modified xsi:type="dcterms:W3CDTF">2018-04-11T14:44:25Z</dcterms:modified>
</cp:coreProperties>
</file>