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349" r:id="rId3"/>
    <p:sldId id="316" r:id="rId4"/>
    <p:sldId id="315" r:id="rId5"/>
    <p:sldId id="320" r:id="rId6"/>
    <p:sldId id="321" r:id="rId7"/>
    <p:sldId id="322" r:id="rId8"/>
    <p:sldId id="271" r:id="rId9"/>
    <p:sldId id="326" r:id="rId10"/>
    <p:sldId id="331" r:id="rId11"/>
    <p:sldId id="332" r:id="rId12"/>
    <p:sldId id="333" r:id="rId13"/>
    <p:sldId id="337" r:id="rId14"/>
    <p:sldId id="338" r:id="rId15"/>
    <p:sldId id="341" r:id="rId16"/>
    <p:sldId id="348" r:id="rId17"/>
    <p:sldId id="342" r:id="rId18"/>
    <p:sldId id="343" r:id="rId19"/>
    <p:sldId id="345" r:id="rId20"/>
    <p:sldId id="350" r:id="rId21"/>
    <p:sldId id="35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53" autoAdjust="0"/>
  </p:normalViewPr>
  <p:slideViewPr>
    <p:cSldViewPr showGuides="1">
      <p:cViewPr varScale="1">
        <p:scale>
          <a:sx n="58" d="100"/>
          <a:sy n="58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D2945C90-8477-4A1B-8999-458F17BA9F14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0F11849C-25B5-43DA-80EA-3A6FB31F57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75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connect the answer from the formula to the answer we find by decomposing the trapezoid.</a:t>
            </a:r>
          </a:p>
          <a:p>
            <a:r>
              <a:rPr lang="en-US" dirty="0" smtClean="0"/>
              <a:t>What is the area of this triangle?</a:t>
            </a:r>
          </a:p>
          <a:p>
            <a:r>
              <a:rPr lang="en-US" dirty="0" smtClean="0"/>
              <a:t>3 square units</a:t>
            </a:r>
          </a:p>
          <a:p>
            <a:r>
              <a:rPr lang="en-US" dirty="0" smtClean="0"/>
              <a:t>What is the area of this triangle?</a:t>
            </a:r>
          </a:p>
          <a:p>
            <a:r>
              <a:rPr lang="en-US" dirty="0" smtClean="0"/>
              <a:t>6 square units</a:t>
            </a:r>
          </a:p>
          <a:p>
            <a:r>
              <a:rPr lang="en-US" dirty="0" smtClean="0"/>
              <a:t>What is the area of the rectangle?</a:t>
            </a:r>
          </a:p>
          <a:p>
            <a:r>
              <a:rPr lang="en-US" dirty="0" smtClean="0"/>
              <a:t>15 square units</a:t>
            </a:r>
          </a:p>
          <a:p>
            <a:r>
              <a:rPr lang="en-US" dirty="0" smtClean="0"/>
              <a:t>What is the sum of all the parts?</a:t>
            </a:r>
          </a:p>
          <a:p>
            <a:r>
              <a:rPr lang="en-US" dirty="0" smtClean="0"/>
              <a:t>24 square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1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use the formula to find the area of this trapezoid.</a:t>
            </a:r>
          </a:p>
          <a:p>
            <a:r>
              <a:rPr lang="en-US" dirty="0" smtClean="0"/>
              <a:t>What is the measurement of base 1?</a:t>
            </a:r>
          </a:p>
          <a:p>
            <a:r>
              <a:rPr lang="en-US" dirty="0" smtClean="0"/>
              <a:t>6 cm</a:t>
            </a:r>
          </a:p>
          <a:p>
            <a:r>
              <a:rPr lang="en-US" dirty="0" smtClean="0"/>
              <a:t>What is the measurement of base 2?</a:t>
            </a:r>
          </a:p>
          <a:p>
            <a:r>
              <a:rPr lang="en-US" dirty="0" smtClean="0"/>
              <a:t>4 cm</a:t>
            </a:r>
          </a:p>
          <a:p>
            <a:r>
              <a:rPr lang="en-US" dirty="0" smtClean="0"/>
              <a:t>What is the sum of the bases?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We need to find half of the sum of the bases.</a:t>
            </a:r>
          </a:p>
          <a:p>
            <a:r>
              <a:rPr lang="en-US" dirty="0" smtClean="0"/>
              <a:t>What is half of 10?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Now, we need to multiply by the height.</a:t>
            </a:r>
          </a:p>
          <a:p>
            <a:r>
              <a:rPr lang="en-US" dirty="0" smtClean="0"/>
              <a:t>What is the height?</a:t>
            </a:r>
          </a:p>
          <a:p>
            <a:r>
              <a:rPr lang="en-US" dirty="0" smtClean="0"/>
              <a:t>3 cm</a:t>
            </a:r>
          </a:p>
          <a:p>
            <a:r>
              <a:rPr lang="en-US" dirty="0" smtClean="0"/>
              <a:t>So, what is 5 x 3?</a:t>
            </a:r>
          </a:p>
          <a:p>
            <a:r>
              <a:rPr lang="en-US" dirty="0" smtClean="0"/>
              <a:t>15</a:t>
            </a:r>
          </a:p>
          <a:p>
            <a:r>
              <a:rPr lang="en-US" dirty="0" smtClean="0"/>
              <a:t>So, the area of this trapezoid is 15 square cm.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9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use the formula to find the area of this trapezoid.</a:t>
            </a:r>
          </a:p>
          <a:p>
            <a:r>
              <a:rPr lang="en-US" dirty="0" smtClean="0"/>
              <a:t>What is the measurement of base 1?</a:t>
            </a:r>
          </a:p>
          <a:p>
            <a:r>
              <a:rPr lang="en-US" dirty="0" smtClean="0"/>
              <a:t>11 meters</a:t>
            </a:r>
          </a:p>
          <a:p>
            <a:r>
              <a:rPr lang="en-US" dirty="0" smtClean="0"/>
              <a:t>What is the measurement of base 2?</a:t>
            </a:r>
          </a:p>
          <a:p>
            <a:r>
              <a:rPr lang="en-US" dirty="0" smtClean="0"/>
              <a:t>7 meters</a:t>
            </a:r>
          </a:p>
          <a:p>
            <a:r>
              <a:rPr lang="en-US" dirty="0" smtClean="0"/>
              <a:t>What is the sum of the bases?</a:t>
            </a:r>
          </a:p>
          <a:p>
            <a:r>
              <a:rPr lang="en-US" dirty="0" smtClean="0"/>
              <a:t>18</a:t>
            </a:r>
          </a:p>
          <a:p>
            <a:r>
              <a:rPr lang="en-US" dirty="0" smtClean="0"/>
              <a:t>We need to find half of the sum of the bases.</a:t>
            </a:r>
          </a:p>
          <a:p>
            <a:r>
              <a:rPr lang="en-US" dirty="0" smtClean="0"/>
              <a:t>What is half of 18?</a:t>
            </a:r>
          </a:p>
          <a:p>
            <a:r>
              <a:rPr lang="en-US" dirty="0" smtClean="0"/>
              <a:t>9</a:t>
            </a:r>
          </a:p>
          <a:p>
            <a:r>
              <a:rPr lang="en-US" dirty="0" smtClean="0"/>
              <a:t>Now, we need to multiply by the height.</a:t>
            </a:r>
          </a:p>
          <a:p>
            <a:r>
              <a:rPr lang="en-US" dirty="0" smtClean="0"/>
              <a:t>What is the height?</a:t>
            </a:r>
          </a:p>
          <a:p>
            <a:r>
              <a:rPr lang="en-US" dirty="0" smtClean="0"/>
              <a:t>5 meters</a:t>
            </a:r>
          </a:p>
          <a:p>
            <a:r>
              <a:rPr lang="en-US" dirty="0" smtClean="0"/>
              <a:t>So, what is 9 x 5?</a:t>
            </a:r>
          </a:p>
          <a:p>
            <a:r>
              <a:rPr lang="en-US" dirty="0" smtClean="0"/>
              <a:t>45</a:t>
            </a:r>
          </a:p>
          <a:p>
            <a:r>
              <a:rPr lang="en-US" dirty="0" smtClean="0"/>
              <a:t>So, the area of this trapezoid is 45 square 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40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use the formula to find the area of this trapezoid.</a:t>
            </a:r>
          </a:p>
          <a:p>
            <a:r>
              <a:rPr lang="en-US" dirty="0" smtClean="0"/>
              <a:t>What is the measurement of base 1?</a:t>
            </a:r>
          </a:p>
          <a:p>
            <a:r>
              <a:rPr lang="en-US" dirty="0" smtClean="0"/>
              <a:t>14 km</a:t>
            </a:r>
          </a:p>
          <a:p>
            <a:r>
              <a:rPr lang="en-US" dirty="0" smtClean="0"/>
              <a:t>What is the measurement of base 2?</a:t>
            </a:r>
          </a:p>
          <a:p>
            <a:r>
              <a:rPr lang="en-US" dirty="0" smtClean="0"/>
              <a:t>8 km</a:t>
            </a:r>
          </a:p>
          <a:p>
            <a:r>
              <a:rPr lang="en-US" dirty="0" smtClean="0"/>
              <a:t>What is the sum of the bases?</a:t>
            </a:r>
          </a:p>
          <a:p>
            <a:r>
              <a:rPr lang="en-US" dirty="0" smtClean="0"/>
              <a:t>22</a:t>
            </a:r>
          </a:p>
          <a:p>
            <a:r>
              <a:rPr lang="en-US" dirty="0" smtClean="0"/>
              <a:t>We need to find half of the sum of the bases.</a:t>
            </a:r>
          </a:p>
          <a:p>
            <a:r>
              <a:rPr lang="en-US" dirty="0" smtClean="0"/>
              <a:t>What is half of 22?</a:t>
            </a:r>
          </a:p>
          <a:p>
            <a:r>
              <a:rPr lang="en-US" dirty="0" smtClean="0"/>
              <a:t>11</a:t>
            </a:r>
          </a:p>
          <a:p>
            <a:r>
              <a:rPr lang="en-US" dirty="0" smtClean="0"/>
              <a:t>Now, we need to multiply by the height.</a:t>
            </a:r>
          </a:p>
          <a:p>
            <a:r>
              <a:rPr lang="en-US" dirty="0" smtClean="0"/>
              <a:t>What is the height?</a:t>
            </a:r>
          </a:p>
          <a:p>
            <a:r>
              <a:rPr lang="en-US" dirty="0" smtClean="0"/>
              <a:t>9 km</a:t>
            </a:r>
          </a:p>
          <a:p>
            <a:r>
              <a:rPr lang="en-US" dirty="0" smtClean="0"/>
              <a:t>So, what is 11 x 9?</a:t>
            </a:r>
          </a:p>
          <a:p>
            <a:r>
              <a:rPr lang="en-US" dirty="0" smtClean="0"/>
              <a:t>99</a:t>
            </a:r>
          </a:p>
          <a:p>
            <a:r>
              <a:rPr lang="en-US" dirty="0" smtClean="0"/>
              <a:t>So, the area of this trapezoid is 99 square km.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5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trapezoid. Let’s find the area of this trapezoid.</a:t>
            </a:r>
          </a:p>
          <a:p>
            <a:r>
              <a:rPr lang="en-US" dirty="0" smtClean="0"/>
              <a:t>To help, let’s use this grid so that we can see square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2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decompose this trapezoid into shapes that we can easily work with.</a:t>
            </a:r>
          </a:p>
          <a:p>
            <a:r>
              <a:rPr lang="en-US" dirty="0" smtClean="0"/>
              <a:t>Here is a triangle.</a:t>
            </a:r>
          </a:p>
          <a:p>
            <a:r>
              <a:rPr lang="en-US" dirty="0" smtClean="0"/>
              <a:t>This rectangle has an area of 6 square units. What is the area of the triangle?</a:t>
            </a:r>
          </a:p>
          <a:p>
            <a:r>
              <a:rPr lang="en-US" dirty="0" smtClean="0"/>
              <a:t>3 square units</a:t>
            </a:r>
          </a:p>
          <a:p>
            <a:r>
              <a:rPr lang="en-US" dirty="0" smtClean="0"/>
              <a:t>Here is another triangle.</a:t>
            </a:r>
          </a:p>
          <a:p>
            <a:r>
              <a:rPr lang="en-US" dirty="0" smtClean="0"/>
              <a:t>This rectangle has an area of 2 square units. What is the area of the triangle?</a:t>
            </a:r>
          </a:p>
          <a:p>
            <a:r>
              <a:rPr lang="en-US" dirty="0" smtClean="0"/>
              <a:t>1 square unit</a:t>
            </a:r>
          </a:p>
          <a:p>
            <a:r>
              <a:rPr lang="en-US" dirty="0" smtClean="0"/>
              <a:t>And, here is a square.</a:t>
            </a:r>
          </a:p>
          <a:p>
            <a:r>
              <a:rPr lang="en-US" dirty="0" smtClean="0"/>
              <a:t>What is the area of the square?</a:t>
            </a:r>
          </a:p>
          <a:p>
            <a:r>
              <a:rPr lang="en-US" dirty="0" smtClean="0"/>
              <a:t>4 square units</a:t>
            </a:r>
          </a:p>
          <a:p>
            <a:r>
              <a:rPr lang="en-US" dirty="0" smtClean="0"/>
              <a:t>Now, to find the area of the whole trapezoid, let’s find the sum of all the parts. </a:t>
            </a:r>
          </a:p>
          <a:p>
            <a:r>
              <a:rPr lang="en-US" dirty="0" smtClean="0"/>
              <a:t>What is 3 square units plus …</a:t>
            </a:r>
          </a:p>
          <a:p>
            <a:r>
              <a:rPr lang="en-US" dirty="0" smtClean="0"/>
              <a:t>… 1 square unit plus …</a:t>
            </a:r>
          </a:p>
          <a:p>
            <a:r>
              <a:rPr lang="en-US" dirty="0" smtClean="0"/>
              <a:t>… 4 square units?</a:t>
            </a:r>
          </a:p>
          <a:p>
            <a:r>
              <a:rPr lang="en-US" dirty="0" smtClean="0"/>
              <a:t>8 square units! The area of this trapezoid is 8 square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0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another trapezoid. Let’s decompose it into shapes we can easily work with.</a:t>
            </a:r>
          </a:p>
          <a:p>
            <a:r>
              <a:rPr lang="en-US" dirty="0" smtClean="0"/>
              <a:t>Here is a triangle.</a:t>
            </a:r>
          </a:p>
          <a:p>
            <a:r>
              <a:rPr lang="en-US" dirty="0" smtClean="0"/>
              <a:t>This rectangle has an area of 8 square units. What is the area of the triangle?</a:t>
            </a:r>
          </a:p>
          <a:p>
            <a:r>
              <a:rPr lang="en-US" dirty="0" smtClean="0"/>
              <a:t>4 square units</a:t>
            </a:r>
          </a:p>
          <a:p>
            <a:r>
              <a:rPr lang="en-US" dirty="0" smtClean="0"/>
              <a:t>Here is another triangle.</a:t>
            </a:r>
          </a:p>
          <a:p>
            <a:r>
              <a:rPr lang="en-US" dirty="0" smtClean="0"/>
              <a:t>This rectangle has an area of 4 square units. What is the area of the triangle?</a:t>
            </a:r>
          </a:p>
          <a:p>
            <a:r>
              <a:rPr lang="en-US" dirty="0" smtClean="0"/>
              <a:t>2 square units</a:t>
            </a:r>
          </a:p>
          <a:p>
            <a:r>
              <a:rPr lang="en-US" dirty="0" smtClean="0"/>
              <a:t>And, here is a rectangle.</a:t>
            </a:r>
          </a:p>
          <a:p>
            <a:r>
              <a:rPr lang="en-US" dirty="0" smtClean="0"/>
              <a:t>What is the area of the rectangle?</a:t>
            </a:r>
          </a:p>
          <a:p>
            <a:r>
              <a:rPr lang="en-US" dirty="0" smtClean="0"/>
              <a:t>8 square units</a:t>
            </a:r>
          </a:p>
          <a:p>
            <a:r>
              <a:rPr lang="en-US" dirty="0" smtClean="0"/>
              <a:t>Now, to find the area of the whole trapezoid, let’s find the sum of all the parts. </a:t>
            </a:r>
          </a:p>
          <a:p>
            <a:r>
              <a:rPr lang="en-US" dirty="0" smtClean="0"/>
              <a:t>What is 4 square units plus …</a:t>
            </a:r>
          </a:p>
          <a:p>
            <a:r>
              <a:rPr lang="en-US" dirty="0" smtClean="0"/>
              <a:t>… 2 square units plus …</a:t>
            </a:r>
          </a:p>
          <a:p>
            <a:r>
              <a:rPr lang="en-US" dirty="0" smtClean="0"/>
              <a:t>… 8 square units?</a:t>
            </a:r>
          </a:p>
          <a:p>
            <a:r>
              <a:rPr lang="en-US" dirty="0" smtClean="0"/>
              <a:t>14 square units! The area of this trapezoid is 14 square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another trapezoid. Let’s decompose it into shapes we can easily work with.</a:t>
            </a:r>
          </a:p>
          <a:p>
            <a:r>
              <a:rPr lang="en-US" dirty="0" smtClean="0"/>
              <a:t>Here is a triangle.</a:t>
            </a:r>
          </a:p>
          <a:p>
            <a:r>
              <a:rPr lang="en-US" dirty="0" smtClean="0"/>
              <a:t>This rectangle has an area of 10 square units. What is the area of the triangle?</a:t>
            </a:r>
          </a:p>
          <a:p>
            <a:r>
              <a:rPr lang="en-US" dirty="0" smtClean="0"/>
              <a:t>5 square units</a:t>
            </a:r>
          </a:p>
          <a:p>
            <a:r>
              <a:rPr lang="en-US" dirty="0" smtClean="0"/>
              <a:t>Here is another triangle.</a:t>
            </a:r>
          </a:p>
          <a:p>
            <a:r>
              <a:rPr lang="en-US" dirty="0" smtClean="0"/>
              <a:t>This rectangle has an area of 4 square units. What is the area of the triangle?</a:t>
            </a:r>
          </a:p>
          <a:p>
            <a:r>
              <a:rPr lang="en-US" dirty="0" smtClean="0"/>
              <a:t>2 square units</a:t>
            </a:r>
          </a:p>
          <a:p>
            <a:r>
              <a:rPr lang="en-US" dirty="0" smtClean="0"/>
              <a:t>And, here is a rectangle.</a:t>
            </a:r>
          </a:p>
          <a:p>
            <a:r>
              <a:rPr lang="en-US" dirty="0" smtClean="0"/>
              <a:t>What is the area of the rectangle?</a:t>
            </a:r>
          </a:p>
          <a:p>
            <a:r>
              <a:rPr lang="en-US" dirty="0" smtClean="0"/>
              <a:t>6 square units</a:t>
            </a:r>
          </a:p>
          <a:p>
            <a:r>
              <a:rPr lang="en-US" dirty="0" smtClean="0"/>
              <a:t>Now, to find the area of the whole trapezoid, let’s find the sum of all the parts. </a:t>
            </a:r>
          </a:p>
          <a:p>
            <a:r>
              <a:rPr lang="en-US" dirty="0" smtClean="0"/>
              <a:t>What is 5 square units plus …</a:t>
            </a:r>
          </a:p>
          <a:p>
            <a:r>
              <a:rPr lang="en-US" dirty="0" smtClean="0"/>
              <a:t>… 2 square units plus …</a:t>
            </a:r>
          </a:p>
          <a:p>
            <a:r>
              <a:rPr lang="en-US" dirty="0" smtClean="0"/>
              <a:t>… 6 square units?</a:t>
            </a:r>
          </a:p>
          <a:p>
            <a:r>
              <a:rPr lang="en-US" dirty="0" smtClean="0"/>
              <a:t>13 square units! The area of this trapezoid is 13 square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94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another trapezoid. Let’s decompose it into shapes we can easily work with.</a:t>
            </a:r>
          </a:p>
          <a:p>
            <a:r>
              <a:rPr lang="en-US" dirty="0" smtClean="0"/>
              <a:t>Let’s begin with this triangle.</a:t>
            </a:r>
          </a:p>
          <a:p>
            <a:r>
              <a:rPr lang="en-US" dirty="0" smtClean="0"/>
              <a:t>What is the area of the triangle?</a:t>
            </a:r>
          </a:p>
          <a:p>
            <a:r>
              <a:rPr lang="en-US" dirty="0" smtClean="0"/>
              <a:t>12 square units</a:t>
            </a:r>
          </a:p>
          <a:p>
            <a:r>
              <a:rPr lang="en-US" dirty="0" smtClean="0"/>
              <a:t>Here is another triangle.</a:t>
            </a:r>
          </a:p>
          <a:p>
            <a:r>
              <a:rPr lang="en-US" dirty="0" smtClean="0"/>
              <a:t>What is the area of the triangle?</a:t>
            </a:r>
          </a:p>
          <a:p>
            <a:r>
              <a:rPr lang="en-US" dirty="0" smtClean="0"/>
              <a:t>3 square units</a:t>
            </a:r>
          </a:p>
          <a:p>
            <a:r>
              <a:rPr lang="en-US" dirty="0" smtClean="0"/>
              <a:t>And, here is a rectangle.</a:t>
            </a:r>
          </a:p>
          <a:p>
            <a:r>
              <a:rPr lang="en-US" dirty="0" smtClean="0"/>
              <a:t>What is the area of the rectangle?</a:t>
            </a:r>
          </a:p>
          <a:p>
            <a:r>
              <a:rPr lang="en-US" dirty="0" smtClean="0"/>
              <a:t>24 square units</a:t>
            </a:r>
          </a:p>
          <a:p>
            <a:r>
              <a:rPr lang="en-US" dirty="0" smtClean="0"/>
              <a:t>Let’s find the sum of the three parts.</a:t>
            </a:r>
          </a:p>
          <a:p>
            <a:r>
              <a:rPr lang="en-US" dirty="0" smtClean="0"/>
              <a:t>What is 12 square units plus …</a:t>
            </a:r>
          </a:p>
          <a:p>
            <a:r>
              <a:rPr lang="en-US" dirty="0" smtClean="0"/>
              <a:t>… 3 square units plus …</a:t>
            </a:r>
          </a:p>
          <a:p>
            <a:r>
              <a:rPr lang="en-US" dirty="0" smtClean="0"/>
              <a:t>… 24 square units?</a:t>
            </a:r>
          </a:p>
          <a:p>
            <a:r>
              <a:rPr lang="en-US" dirty="0" smtClean="0"/>
              <a:t>39 square units! The area of this trapezoid is 39 square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4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formula for the area of a trapezoid is ½ the sum of base 1 and base 2 multiplied by the height.</a:t>
            </a:r>
          </a:p>
          <a:p>
            <a:r>
              <a:rPr lang="en-US" dirty="0" smtClean="0"/>
              <a:t>Let’s use this trapezoid to illustrate.</a:t>
            </a:r>
          </a:p>
          <a:p>
            <a:r>
              <a:rPr lang="en-US" dirty="0" smtClean="0"/>
              <a:t>This is base 1 – it is the base we are familiar with.</a:t>
            </a:r>
          </a:p>
          <a:p>
            <a:r>
              <a:rPr lang="en-US" dirty="0" smtClean="0"/>
              <a:t>This parallel side is base 2.</a:t>
            </a:r>
          </a:p>
          <a:p>
            <a:r>
              <a:rPr lang="en-US" dirty="0" smtClean="0"/>
              <a:t>What is the sum of these bases?</a:t>
            </a:r>
          </a:p>
          <a:p>
            <a:r>
              <a:rPr lang="en-US" dirty="0" smtClean="0"/>
              <a:t>14</a:t>
            </a:r>
          </a:p>
          <a:p>
            <a:r>
              <a:rPr lang="en-US" dirty="0" smtClean="0"/>
              <a:t>The formula asks for half of the sum of the bases.</a:t>
            </a:r>
          </a:p>
          <a:p>
            <a:r>
              <a:rPr lang="en-US" dirty="0" smtClean="0"/>
              <a:t>What is half of 14?</a:t>
            </a:r>
          </a:p>
          <a:p>
            <a:r>
              <a:rPr lang="en-US" dirty="0" smtClean="0"/>
              <a:t>7</a:t>
            </a:r>
          </a:p>
          <a:p>
            <a:r>
              <a:rPr lang="en-US" dirty="0" smtClean="0"/>
              <a:t>Next, we need to multiply by the height.</a:t>
            </a:r>
          </a:p>
          <a:p>
            <a:r>
              <a:rPr lang="en-US" dirty="0" smtClean="0"/>
              <a:t>The height of this trapezoid is 4 units.</a:t>
            </a:r>
          </a:p>
          <a:p>
            <a:r>
              <a:rPr lang="en-US" dirty="0" smtClean="0"/>
              <a:t>What is 7 x 4?</a:t>
            </a:r>
          </a:p>
          <a:p>
            <a:r>
              <a:rPr lang="en-US" dirty="0" smtClean="0"/>
              <a:t>28</a:t>
            </a:r>
          </a:p>
          <a:p>
            <a:r>
              <a:rPr lang="en-US" dirty="0" smtClean="0"/>
              <a:t>So, the area of this trapezoid is 28 square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14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connect the answer from the formula to the answer we find by decomposing the trapezoid.</a:t>
            </a:r>
          </a:p>
          <a:p>
            <a:r>
              <a:rPr lang="en-US" dirty="0" smtClean="0"/>
              <a:t>What is the area of this triangle?</a:t>
            </a:r>
          </a:p>
          <a:p>
            <a:r>
              <a:rPr lang="en-US" dirty="0" smtClean="0"/>
              <a:t>2 square units</a:t>
            </a:r>
          </a:p>
          <a:p>
            <a:r>
              <a:rPr lang="en-US" dirty="0" smtClean="0"/>
              <a:t>What is the area of this triangle?</a:t>
            </a:r>
          </a:p>
          <a:p>
            <a:r>
              <a:rPr lang="en-US" dirty="0" smtClean="0"/>
              <a:t>6 square units</a:t>
            </a:r>
          </a:p>
          <a:p>
            <a:r>
              <a:rPr lang="en-US" dirty="0" smtClean="0"/>
              <a:t>What is the area of the rectangle?</a:t>
            </a:r>
          </a:p>
          <a:p>
            <a:r>
              <a:rPr lang="en-US" dirty="0" smtClean="0"/>
              <a:t>20 square units</a:t>
            </a:r>
          </a:p>
          <a:p>
            <a:r>
              <a:rPr lang="en-US" dirty="0" smtClean="0"/>
              <a:t>What is the sum of all the parts?</a:t>
            </a:r>
          </a:p>
          <a:p>
            <a:r>
              <a:rPr lang="en-US" dirty="0" smtClean="0"/>
              <a:t>28 square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91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let’s find the area of this trapezoid using the formula.</a:t>
            </a:r>
          </a:p>
          <a:p>
            <a:r>
              <a:rPr lang="en-US" dirty="0" smtClean="0"/>
              <a:t>This is base 1 – it is the base we are familiar with.</a:t>
            </a:r>
          </a:p>
          <a:p>
            <a:r>
              <a:rPr lang="en-US" dirty="0" smtClean="0"/>
              <a:t>This parallel side is base 2.</a:t>
            </a:r>
          </a:p>
          <a:p>
            <a:r>
              <a:rPr lang="en-US" dirty="0" smtClean="0"/>
              <a:t>What is the sum of these bases?</a:t>
            </a:r>
          </a:p>
          <a:p>
            <a:r>
              <a:rPr lang="en-US" dirty="0" smtClean="0"/>
              <a:t>16</a:t>
            </a:r>
          </a:p>
          <a:p>
            <a:r>
              <a:rPr lang="en-US" dirty="0" smtClean="0"/>
              <a:t>The formula asks for half of the sum of the bases.</a:t>
            </a:r>
          </a:p>
          <a:p>
            <a:r>
              <a:rPr lang="en-US" dirty="0" smtClean="0"/>
              <a:t>What is half of 16?</a:t>
            </a:r>
          </a:p>
          <a:p>
            <a:r>
              <a:rPr lang="en-US" dirty="0" smtClean="0"/>
              <a:t>8</a:t>
            </a:r>
          </a:p>
          <a:p>
            <a:r>
              <a:rPr lang="en-US" dirty="0" smtClean="0"/>
              <a:t>Next, we need to multiply by the height.</a:t>
            </a:r>
          </a:p>
          <a:p>
            <a:r>
              <a:rPr lang="en-US" dirty="0" smtClean="0"/>
              <a:t>The height of this trapezoid is 3 units.</a:t>
            </a:r>
          </a:p>
          <a:p>
            <a:r>
              <a:rPr lang="en-US" dirty="0" smtClean="0"/>
              <a:t>What is 8 x 3?</a:t>
            </a:r>
          </a:p>
          <a:p>
            <a:r>
              <a:rPr lang="en-US" dirty="0" smtClean="0"/>
              <a:t>24</a:t>
            </a:r>
          </a:p>
          <a:p>
            <a:r>
              <a:rPr lang="en-US" dirty="0" smtClean="0"/>
              <a:t>So, the area of this trapezoid is 24 square units.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1849C-25B5-43DA-80EA-3A6FB31F57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33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3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9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1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1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4CE-82CA-4BE1-98B3-6AE9ECE5FC0C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A63B9-F67F-48C0-9839-D0AC14609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5687F4CE-82CA-4BE1-98B3-6AE9ECE5FC0C}" type="datetimeFigureOut">
              <a:rPr lang="en-US" smtClean="0"/>
              <a:pPr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</a:defRPr>
            </a:lvl1pPr>
          </a:lstStyle>
          <a:p>
            <a:fld id="{73FA63B9-F67F-48C0-9839-D0AC146095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0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30379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Finding the Area </a:t>
            </a:r>
            <a:br>
              <a:rPr lang="en-US" sz="5400" b="1" dirty="0" smtClean="0"/>
            </a:br>
            <a:r>
              <a:rPr lang="en-US" sz="5400" b="1" dirty="0" smtClean="0"/>
              <a:t>of Trapezoids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6581001"/>
            <a:ext cx="748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  <a:latin typeface="Helvetica"/>
                <a:cs typeface="Helvetica"/>
              </a:rPr>
              <a:t>6.G.A.1</a:t>
            </a:r>
            <a:endParaRPr lang="en-US" sz="12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9357" y="4648200"/>
            <a:ext cx="85344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138238" indent="-1138238" eaLnBrk="1" hangingPunct="1"/>
            <a:r>
              <a:rPr lang="en-US" altLang="en-US" sz="20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6.3.1.2  Calculate the area of quadrilaterals. Quadrilaterals include squares, rectangles, rhombuses, parallelograms, trapezoids and kites. When formulas are used, be able to explain why they are valid.</a:t>
            </a:r>
            <a:endParaRPr lang="en-US" altLang="en-US" sz="20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04"/>
          <p:cNvSpPr/>
          <p:nvPr/>
        </p:nvSpPr>
        <p:spPr>
          <a:xfrm>
            <a:off x="722229" y="4064836"/>
            <a:ext cx="6713608" cy="1828319"/>
          </a:xfrm>
          <a:custGeom>
            <a:avLst/>
            <a:gdLst>
              <a:gd name="connsiteX0" fmla="*/ 606056 w 4880344"/>
              <a:gd name="connsiteY0" fmla="*/ 0 h 1839433"/>
              <a:gd name="connsiteX1" fmla="*/ 3646968 w 4880344"/>
              <a:gd name="connsiteY1" fmla="*/ 0 h 1839433"/>
              <a:gd name="connsiteX2" fmla="*/ 4880344 w 4880344"/>
              <a:gd name="connsiteY2" fmla="*/ 1839433 h 1839433"/>
              <a:gd name="connsiteX3" fmla="*/ 0 w 4880344"/>
              <a:gd name="connsiteY3" fmla="*/ 1818168 h 1839433"/>
              <a:gd name="connsiteX4" fmla="*/ 606056 w 4880344"/>
              <a:gd name="connsiteY4" fmla="*/ 0 h 1839433"/>
              <a:gd name="connsiteX0" fmla="*/ 606056 w 5497032"/>
              <a:gd name="connsiteY0" fmla="*/ 0 h 1850066"/>
              <a:gd name="connsiteX1" fmla="*/ 3646968 w 5497032"/>
              <a:gd name="connsiteY1" fmla="*/ 0 h 1850066"/>
              <a:gd name="connsiteX2" fmla="*/ 5497032 w 5497032"/>
              <a:gd name="connsiteY2" fmla="*/ 1850066 h 1850066"/>
              <a:gd name="connsiteX3" fmla="*/ 0 w 5497032"/>
              <a:gd name="connsiteY3" fmla="*/ 1818168 h 1850066"/>
              <a:gd name="connsiteX4" fmla="*/ 606056 w 5497032"/>
              <a:gd name="connsiteY4" fmla="*/ 0 h 1850066"/>
              <a:gd name="connsiteX0" fmla="*/ 606056 w 5485881"/>
              <a:gd name="connsiteY0" fmla="*/ 0 h 1818168"/>
              <a:gd name="connsiteX1" fmla="*/ 3646968 w 5485881"/>
              <a:gd name="connsiteY1" fmla="*/ 0 h 1818168"/>
              <a:gd name="connsiteX2" fmla="*/ 5485881 w 5485881"/>
              <a:gd name="connsiteY2" fmla="*/ 1816613 h 1818168"/>
              <a:gd name="connsiteX3" fmla="*/ 0 w 5485881"/>
              <a:gd name="connsiteY3" fmla="*/ 1818168 h 1818168"/>
              <a:gd name="connsiteX4" fmla="*/ 606056 w 5485881"/>
              <a:gd name="connsiteY4" fmla="*/ 0 h 1818168"/>
              <a:gd name="connsiteX0" fmla="*/ 1226314 w 6106139"/>
              <a:gd name="connsiteY0" fmla="*/ 0 h 1818168"/>
              <a:gd name="connsiteX1" fmla="*/ 4267226 w 6106139"/>
              <a:gd name="connsiteY1" fmla="*/ 0 h 1818168"/>
              <a:gd name="connsiteX2" fmla="*/ 6106139 w 6106139"/>
              <a:gd name="connsiteY2" fmla="*/ 1816613 h 1818168"/>
              <a:gd name="connsiteX3" fmla="*/ 0 w 6106139"/>
              <a:gd name="connsiteY3" fmla="*/ 1818168 h 1818168"/>
              <a:gd name="connsiteX4" fmla="*/ 1226314 w 6106139"/>
              <a:gd name="connsiteY4" fmla="*/ 0 h 1818168"/>
              <a:gd name="connsiteX0" fmla="*/ 1226314 w 6713608"/>
              <a:gd name="connsiteY0" fmla="*/ 0 h 1822988"/>
              <a:gd name="connsiteX1" fmla="*/ 4267226 w 6713608"/>
              <a:gd name="connsiteY1" fmla="*/ 0 h 1822988"/>
              <a:gd name="connsiteX2" fmla="*/ 6713608 w 6713608"/>
              <a:gd name="connsiteY2" fmla="*/ 1822988 h 1822988"/>
              <a:gd name="connsiteX3" fmla="*/ 0 w 6713608"/>
              <a:gd name="connsiteY3" fmla="*/ 1818168 h 1822988"/>
              <a:gd name="connsiteX4" fmla="*/ 1226314 w 6713608"/>
              <a:gd name="connsiteY4" fmla="*/ 0 h 182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3608" h="1822988">
                <a:moveTo>
                  <a:pt x="1226314" y="0"/>
                </a:moveTo>
                <a:lnTo>
                  <a:pt x="4267226" y="0"/>
                </a:lnTo>
                <a:lnTo>
                  <a:pt x="6713608" y="1822988"/>
                </a:lnTo>
                <a:lnTo>
                  <a:pt x="0" y="1818168"/>
                </a:lnTo>
                <a:lnTo>
                  <a:pt x="1226314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8" y="948034"/>
            <a:ext cx="629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Area of a Trapezoid = ½ (b1 + b2) × Height</a:t>
            </a:r>
            <a:endParaRPr lang="en-US" sz="2400" b="1" dirty="0">
              <a:latin typeface="Helvetica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119743" y="3455236"/>
            <a:ext cx="7315200" cy="3048000"/>
            <a:chOff x="914400" y="2971800"/>
            <a:chExt cx="7315200" cy="3048000"/>
          </a:xfrm>
        </p:grpSpPr>
        <p:sp>
          <p:nvSpPr>
            <p:cNvPr id="20" name="Rectangle 19"/>
            <p:cNvSpPr/>
            <p:nvPr/>
          </p:nvSpPr>
          <p:spPr>
            <a:xfrm>
              <a:off x="914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3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52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62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2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1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14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24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33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43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14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24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33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14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24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33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43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14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24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33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43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52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2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1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2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62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81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52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62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2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81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52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62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72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81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91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400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010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620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791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00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010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20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91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400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10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791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00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010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620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791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00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010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cxnSp>
        <p:nvCxnSpPr>
          <p:cNvPr id="106" name="Straight Connector 105"/>
          <p:cNvCxnSpPr/>
          <p:nvPr/>
        </p:nvCxnSpPr>
        <p:spPr>
          <a:xfrm>
            <a:off x="1948543" y="4064836"/>
            <a:ext cx="3048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29343" y="5888321"/>
            <a:ext cx="670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968032" y="3526971"/>
            <a:ext cx="117652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5 units</a:t>
            </a:r>
            <a:endParaRPr lang="en-US" sz="2400" b="1" dirty="0">
              <a:latin typeface="Helvetica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198772" y="5969836"/>
            <a:ext cx="133086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11 units</a:t>
            </a:r>
            <a:endParaRPr lang="en-US" sz="2400" b="1" dirty="0">
              <a:latin typeface="Helvetica"/>
            </a:endParaRPr>
          </a:p>
        </p:txBody>
      </p:sp>
      <p:cxnSp>
        <p:nvCxnSpPr>
          <p:cNvPr id="125" name="Straight Connector 124"/>
          <p:cNvCxnSpPr>
            <a:endCxn id="105" idx="1"/>
          </p:cNvCxnSpPr>
          <p:nvPr/>
        </p:nvCxnSpPr>
        <p:spPr>
          <a:xfrm flipH="1" flipV="1">
            <a:off x="4989455" y="4064836"/>
            <a:ext cx="7089" cy="18288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104742" y="4822371"/>
            <a:ext cx="117652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3 units</a:t>
            </a:r>
            <a:endParaRPr lang="en-US" sz="2400" b="1" dirty="0">
              <a:latin typeface="Helvetica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049192" y="2845636"/>
            <a:ext cx="347763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Area = 24 square units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325586" y="877278"/>
            <a:ext cx="1688903" cy="53786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5181600" y="877277"/>
            <a:ext cx="1139884" cy="53786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8600" y="6550223"/>
            <a:ext cx="5169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Now,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l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et’s find the area of this trapezoid using the formula.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8600" y="6550223"/>
            <a:ext cx="4405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This is base 1 – it is the base we are familiar with.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8600" y="6550223"/>
            <a:ext cx="249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This parallel side is base 2.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8600" y="6550223"/>
            <a:ext cx="29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sum of these bases?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16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8600" y="6550223"/>
            <a:ext cx="4424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The formula asks for half of the sum of the bases.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28600" y="6550223"/>
            <a:ext cx="177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half of 16?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8600" y="65502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8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28600" y="6550223"/>
            <a:ext cx="355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Next, we need to multiply by the height.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28600" y="6550223"/>
            <a:ext cx="3406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The height of this trapezoid is 3 units.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28600" y="6550223"/>
            <a:ext cx="138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8 x 3?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24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28600" y="6550223"/>
            <a:ext cx="4305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So, the area of this trapezoid is 24 square units.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36037" y="1614139"/>
            <a:ext cx="233852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(11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+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5) • 3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10562" y="2973799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24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24600" y="2091703"/>
            <a:ext cx="17491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(16) • 3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648659" y="2561868"/>
            <a:ext cx="9092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8 • 3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33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8" grpId="0" animBg="1"/>
      <p:bldP spid="109" grpId="0" animBg="1"/>
      <p:bldP spid="128" grpId="0" animBg="1"/>
      <p:bldP spid="133" grpId="0" animBg="1"/>
      <p:bldP spid="136" grpId="0" animBg="1"/>
      <p:bldP spid="136" grpId="1" animBg="1"/>
      <p:bldP spid="137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10" grpId="0"/>
      <p:bldP spid="111" grpId="0"/>
      <p:bldP spid="112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ight Triangle 112"/>
          <p:cNvSpPr/>
          <p:nvPr/>
        </p:nvSpPr>
        <p:spPr>
          <a:xfrm>
            <a:off x="5791200" y="3581400"/>
            <a:ext cx="2438400" cy="18288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774" y="914400"/>
            <a:ext cx="629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Area of a Trapezoid = ½ (b1 + b2) × Height</a:t>
            </a:r>
            <a:endParaRPr lang="en-US" sz="2400" b="1" dirty="0">
              <a:latin typeface="Helvetica"/>
            </a:endParaRPr>
          </a:p>
        </p:txBody>
      </p:sp>
      <p:sp>
        <p:nvSpPr>
          <p:cNvPr id="114" name="Right Triangle 113"/>
          <p:cNvSpPr/>
          <p:nvPr/>
        </p:nvSpPr>
        <p:spPr>
          <a:xfrm flipH="1">
            <a:off x="1524000" y="3581400"/>
            <a:ext cx="1219376" cy="18288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743200" y="3581400"/>
            <a:ext cx="3048000" cy="1828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914400" y="2971800"/>
            <a:ext cx="7315200" cy="3048000"/>
            <a:chOff x="914400" y="2971800"/>
            <a:chExt cx="7315200" cy="3048000"/>
          </a:xfrm>
        </p:grpSpPr>
        <p:sp>
          <p:nvSpPr>
            <p:cNvPr id="20" name="Rectangle 19"/>
            <p:cNvSpPr/>
            <p:nvPr/>
          </p:nvSpPr>
          <p:spPr>
            <a:xfrm>
              <a:off x="914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3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52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62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2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1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14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24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33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43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14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24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33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14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24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33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43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14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24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33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43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52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2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1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2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62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81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52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62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2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81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52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62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72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81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91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400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010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620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791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00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010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20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91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400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10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791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00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010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620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791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00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010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617026" y="5553670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3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248400" y="5558135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6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348704" y="5553670"/>
            <a:ext cx="24424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15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743376" y="3581400"/>
            <a:ext cx="3047824" cy="1828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843849" y="2362200"/>
            <a:ext cx="347763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Area = 24 square units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8600" y="6550223"/>
            <a:ext cx="8368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Let’s connect the answer from the formula to the answer we find by decomposing the trapezoid.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28600" y="6550223"/>
            <a:ext cx="2957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this triangle?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3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28600" y="6550223"/>
            <a:ext cx="2957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this triangle?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6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28600" y="6550223"/>
            <a:ext cx="305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the rectangle?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2860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15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8600" y="6550223"/>
            <a:ext cx="2947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sum of all the parts?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2860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24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68642" y="1676400"/>
            <a:ext cx="112082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11 + 5 =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28857" y="1676400"/>
            <a:ext cx="46995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16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959020" y="1676400"/>
            <a:ext cx="3273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8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56281" y="1676400"/>
            <a:ext cx="99257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8 × 3 =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69050" y="1676400"/>
            <a:ext cx="46995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24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4146257" y="1524000"/>
            <a:ext cx="791779" cy="704910"/>
            <a:chOff x="3784400" y="1447800"/>
            <a:chExt cx="791779" cy="704910"/>
          </a:xfrm>
        </p:grpSpPr>
        <p:grpSp>
          <p:nvGrpSpPr>
            <p:cNvPr id="112" name="Group 111"/>
            <p:cNvGrpSpPr/>
            <p:nvPr/>
          </p:nvGrpSpPr>
          <p:grpSpPr>
            <a:xfrm>
              <a:off x="3784400" y="1447800"/>
              <a:ext cx="469950" cy="704910"/>
              <a:chOff x="3784400" y="1600200"/>
              <a:chExt cx="469950" cy="704910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3784400" y="1600200"/>
                <a:ext cx="4699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6600"/>
                    </a:solidFill>
                    <a:latin typeface="Helvetica"/>
                  </a:rPr>
                  <a:t>16</a:t>
                </a:r>
                <a:endParaRPr lang="en-US" sz="2000" b="1" dirty="0">
                  <a:solidFill>
                    <a:srgbClr val="FF6600"/>
                  </a:solidFill>
                  <a:latin typeface="Helvetica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855721" y="1905000"/>
                <a:ext cx="32730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6600"/>
                    </a:solidFill>
                    <a:latin typeface="Helvetica"/>
                  </a:rPr>
                  <a:t>2</a:t>
                </a:r>
                <a:endParaRPr lang="en-US" sz="2000" b="1" dirty="0">
                  <a:solidFill>
                    <a:srgbClr val="FF6600"/>
                  </a:solidFill>
                  <a:latin typeface="Helvetica"/>
                </a:endParaRPr>
              </a:p>
            </p:txBody>
          </p:sp>
          <p:cxnSp>
            <p:nvCxnSpPr>
              <p:cNvPr id="120" name="Straight Connector 119"/>
              <p:cNvCxnSpPr/>
              <p:nvPr/>
            </p:nvCxnSpPr>
            <p:spPr>
              <a:xfrm>
                <a:off x="3866975" y="1981200"/>
                <a:ext cx="304800" cy="0"/>
              </a:xfrm>
              <a:prstGeom prst="lin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/>
            <p:cNvSpPr txBox="1"/>
            <p:nvPr/>
          </p:nvSpPr>
          <p:spPr>
            <a:xfrm>
              <a:off x="4237625" y="1600200"/>
              <a:ext cx="33855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6600"/>
                  </a:solidFill>
                  <a:latin typeface="Helvetica"/>
                </a:rPr>
                <a:t>=</a:t>
              </a:r>
              <a:endParaRPr lang="en-US" sz="2000" b="1" dirty="0">
                <a:solidFill>
                  <a:srgbClr val="FF6600"/>
                </a:solidFill>
                <a:latin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3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68332E-7 L -1.66667E-6 0.066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7" grpId="0" animBg="1"/>
      <p:bldP spid="121" grpId="0" animBg="1"/>
      <p:bldP spid="126" grpId="0" animBg="1"/>
      <p:bldP spid="127" grpId="0" animBg="1"/>
      <p:bldP spid="127" grpId="1" animBg="1"/>
      <p:bldP spid="145" grpId="0" animBg="1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2665843" y="3654239"/>
            <a:ext cx="1073327" cy="611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109039" y="2359946"/>
            <a:ext cx="1073327" cy="611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109039" y="4874546"/>
            <a:ext cx="1073327" cy="611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832864" y="2967333"/>
            <a:ext cx="3574764" cy="1902767"/>
          </a:xfrm>
          <a:prstGeom prst="trapezoi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774" y="914400"/>
            <a:ext cx="629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Area of a Trapezoid = ½ (b1 + b2) × Height</a:t>
            </a:r>
            <a:endParaRPr lang="en-US" sz="2400" b="1" dirty="0">
              <a:latin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5877" y="2435041"/>
            <a:ext cx="8861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4 cm</a:t>
            </a:r>
            <a:endParaRPr lang="en-US" sz="2400" b="1" dirty="0"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5877" y="4948534"/>
            <a:ext cx="8861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6 cm</a:t>
            </a:r>
            <a:endParaRPr lang="en-US" sz="2400" b="1" dirty="0">
              <a:latin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9277" y="3729334"/>
            <a:ext cx="8861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3 cm</a:t>
            </a:r>
            <a:endParaRPr lang="en-US" sz="2400" b="1" dirty="0">
              <a:latin typeface="Helvetica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36304" y="914400"/>
            <a:ext cx="1688296" cy="537865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29400" y="914400"/>
            <a:ext cx="990600" cy="537865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76064" y="2967333"/>
            <a:ext cx="0" cy="190276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85588" y="5714999"/>
            <a:ext cx="21521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15 square cm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6550223"/>
            <a:ext cx="4806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Let’s use the formula to find the area of this trapezoid.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6550223"/>
            <a:ext cx="2768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sum of the bases?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10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6550223"/>
            <a:ext cx="399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We need to find </a:t>
            </a:r>
            <a:r>
              <a:rPr lang="en-US" sz="1400" b="1" u="sng" dirty="0" smtClean="0">
                <a:solidFill>
                  <a:srgbClr val="FFFFFF"/>
                </a:solidFill>
                <a:latin typeface="Helvetica"/>
              </a:rPr>
              <a:t>half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 of the sum of the bases.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6550223"/>
            <a:ext cx="177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half of 10?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6550223"/>
            <a:ext cx="297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5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6550223"/>
            <a:ext cx="353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Now, we need to multiply by the height.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" y="6550223"/>
            <a:ext cx="59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6 cm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550223"/>
            <a:ext cx="3297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measurement of base 1?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6550223"/>
            <a:ext cx="59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4 cm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6550223"/>
            <a:ext cx="3297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measurement of base 2?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6550223"/>
            <a:ext cx="59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3 cm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6550223"/>
            <a:ext cx="1840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height?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6550223"/>
            <a:ext cx="168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So, what is 5 x 3?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15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6550223"/>
            <a:ext cx="4085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So, the area of this trapezoid is 15 square cm.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26317" y="2576513"/>
            <a:ext cx="215796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(6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+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4) • 3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10561" y="3936173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15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24599" y="3054077"/>
            <a:ext cx="17491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(10) • 3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48658" y="3524242"/>
            <a:ext cx="9092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Helvetica"/>
              </a:rPr>
              <a:t>5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 • 3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491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41" grpId="0" animBg="1"/>
      <p:bldP spid="10" grpId="0"/>
      <p:bldP spid="11" grpId="0"/>
      <p:bldP spid="25" grpId="0" animBg="1"/>
      <p:bldP spid="25" grpId="1" animBg="1"/>
      <p:bldP spid="26" grpId="0" animBg="1"/>
      <p:bldP spid="26" grpId="1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2426255" y="3654240"/>
            <a:ext cx="1073327" cy="611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869451" y="2359947"/>
            <a:ext cx="1073327" cy="611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869451" y="4874547"/>
            <a:ext cx="1073327" cy="611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774" y="914400"/>
            <a:ext cx="629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Area of a Trapezoid = ½ (b1 + b2) × Height</a:t>
            </a:r>
            <a:endParaRPr lang="en-US" sz="2400" b="1" dirty="0">
              <a:latin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874" y="2435042"/>
            <a:ext cx="7150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7 m</a:t>
            </a:r>
            <a:endParaRPr lang="en-US" sz="2400" b="1" dirty="0"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4704" y="4948535"/>
            <a:ext cx="8693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11 m</a:t>
            </a:r>
            <a:endParaRPr lang="en-US" sz="2400" b="1" dirty="0">
              <a:latin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5274" y="3729335"/>
            <a:ext cx="71500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5 m</a:t>
            </a:r>
            <a:endParaRPr lang="en-US" sz="2400" b="1" dirty="0">
              <a:latin typeface="Helvetica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36304" y="914400"/>
            <a:ext cx="1688296" cy="537865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29400" y="914400"/>
            <a:ext cx="990600" cy="537865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36476" y="3048000"/>
            <a:ext cx="0" cy="182210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31586" y="5715000"/>
            <a:ext cx="19809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45 square m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6550223"/>
            <a:ext cx="4806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Let’s use the formula to find the area of this trapezoid.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6550223"/>
            <a:ext cx="2768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sum of the bases?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18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6550223"/>
            <a:ext cx="399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We need to find </a:t>
            </a:r>
            <a:r>
              <a:rPr lang="en-US" sz="1400" b="1" u="sng" dirty="0" smtClean="0">
                <a:solidFill>
                  <a:srgbClr val="FFFFFF"/>
                </a:solidFill>
                <a:latin typeface="Helvetica"/>
              </a:rPr>
              <a:t>half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 of the sum of the bases.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6550223"/>
            <a:ext cx="177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half of 18?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65502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9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6550223"/>
            <a:ext cx="353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Now, we need to multiply by the height.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" y="6550223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11 meters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550223"/>
            <a:ext cx="3297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measurement of base 1?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6550223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7 meters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6550223"/>
            <a:ext cx="3297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measurement of base 2?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655022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5 meters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6550223"/>
            <a:ext cx="1840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height?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6550223"/>
            <a:ext cx="168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So, what is 9 x 5?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45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6550223"/>
            <a:ext cx="4415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So, the area of this trapezoid is 45 square meters.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77682" y="3022451"/>
            <a:ext cx="4421738" cy="1843897"/>
          </a:xfrm>
          <a:custGeom>
            <a:avLst/>
            <a:gdLst>
              <a:gd name="connsiteX0" fmla="*/ 278296 w 2802835"/>
              <a:gd name="connsiteY0" fmla="*/ 0 h 1043609"/>
              <a:gd name="connsiteX1" fmla="*/ 1759226 w 2802835"/>
              <a:gd name="connsiteY1" fmla="*/ 0 h 1043609"/>
              <a:gd name="connsiteX2" fmla="*/ 2802835 w 2802835"/>
              <a:gd name="connsiteY2" fmla="*/ 1043609 h 1043609"/>
              <a:gd name="connsiteX3" fmla="*/ 0 w 2802835"/>
              <a:gd name="connsiteY3" fmla="*/ 1043609 h 1043609"/>
              <a:gd name="connsiteX4" fmla="*/ 278296 w 2802835"/>
              <a:gd name="connsiteY4" fmla="*/ 0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2835" h="1043609">
                <a:moveTo>
                  <a:pt x="278296" y="0"/>
                </a:moveTo>
                <a:lnTo>
                  <a:pt x="1759226" y="0"/>
                </a:lnTo>
                <a:lnTo>
                  <a:pt x="2802835" y="1043609"/>
                </a:lnTo>
                <a:lnTo>
                  <a:pt x="0" y="1043609"/>
                </a:lnTo>
                <a:lnTo>
                  <a:pt x="278296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34008" y="2805466"/>
            <a:ext cx="233852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(11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+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7) • 5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08533" y="4165126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45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2571" y="3283030"/>
            <a:ext cx="17491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(18) • 5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46630" y="3753195"/>
            <a:ext cx="9092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9 • 5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105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41" grpId="0" animBg="1"/>
      <p:bldP spid="10" grpId="0"/>
      <p:bldP spid="11" grpId="0"/>
      <p:bldP spid="25" grpId="0" animBg="1"/>
      <p:bldP spid="25" grpId="1" animBg="1"/>
      <p:bldP spid="26" grpId="0" animBg="1"/>
      <p:bldP spid="26" grpId="1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1868582" y="3377242"/>
            <a:ext cx="1073327" cy="611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243055" y="2082949"/>
            <a:ext cx="1073327" cy="611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849357" y="4980802"/>
            <a:ext cx="1073327" cy="61185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5774" y="914400"/>
            <a:ext cx="629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Area of a Trapezoid = ½ (b1 + b2) × Height</a:t>
            </a:r>
            <a:endParaRPr lang="en-US" sz="2400" b="1" dirty="0">
              <a:latin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893" y="2158044"/>
            <a:ext cx="8861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Helvetica"/>
              </a:rPr>
              <a:t>8 km</a:t>
            </a:r>
            <a:endParaRPr lang="en-US" sz="2400" b="1" dirty="0">
              <a:solidFill>
                <a:srgbClr val="000000"/>
              </a:solidFill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0609" y="5054790"/>
            <a:ext cx="10573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14 km</a:t>
            </a:r>
            <a:endParaRPr lang="en-US" sz="2400" b="1" dirty="0">
              <a:latin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2016" y="3452337"/>
            <a:ext cx="88618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9 km</a:t>
            </a:r>
            <a:endParaRPr lang="en-US" sz="2400" b="1" dirty="0">
              <a:latin typeface="Helvetica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36304" y="914400"/>
            <a:ext cx="1688296" cy="537865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29400" y="914400"/>
            <a:ext cx="990600" cy="537865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44782" y="2768749"/>
            <a:ext cx="0" cy="212195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25906" y="5664349"/>
            <a:ext cx="21521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99 square km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6550223"/>
            <a:ext cx="4806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Let’s use the formula to find the area of this trapezoid.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6550223"/>
            <a:ext cx="2768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sum of the bases?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22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6550223"/>
            <a:ext cx="3991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We need to find </a:t>
            </a:r>
            <a:r>
              <a:rPr lang="en-US" sz="1400" b="1" u="sng" dirty="0" smtClean="0">
                <a:solidFill>
                  <a:srgbClr val="FFFFFF"/>
                </a:solidFill>
                <a:latin typeface="Helvetica"/>
              </a:rPr>
              <a:t>half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 of the sum of the bases.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6550223"/>
            <a:ext cx="177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half of 22?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6550223"/>
            <a:ext cx="37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11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6550223"/>
            <a:ext cx="353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Now, we need to multiply by the height.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" y="6550223"/>
            <a:ext cx="69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14 km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550223"/>
            <a:ext cx="3297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measurement of base 1?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6550223"/>
            <a:ext cx="59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8 km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6550223"/>
            <a:ext cx="3297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measurement of base 2?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6550223"/>
            <a:ext cx="59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9 km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6550223"/>
            <a:ext cx="1840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height?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6550223"/>
            <a:ext cx="1771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So, what is 11 x 9?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99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6550223"/>
            <a:ext cx="4085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So, the area of this trapezoid is 99 square km.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3" name="Freeform 2"/>
          <p:cNvSpPr/>
          <p:nvPr/>
        </p:nvSpPr>
        <p:spPr>
          <a:xfrm flipH="1">
            <a:off x="420782" y="2745453"/>
            <a:ext cx="3901794" cy="2158022"/>
          </a:xfrm>
          <a:custGeom>
            <a:avLst/>
            <a:gdLst>
              <a:gd name="connsiteX0" fmla="*/ 278296 w 2802835"/>
              <a:gd name="connsiteY0" fmla="*/ 0 h 1043609"/>
              <a:gd name="connsiteX1" fmla="*/ 1759226 w 2802835"/>
              <a:gd name="connsiteY1" fmla="*/ 0 h 1043609"/>
              <a:gd name="connsiteX2" fmla="*/ 2802835 w 2802835"/>
              <a:gd name="connsiteY2" fmla="*/ 1043609 h 1043609"/>
              <a:gd name="connsiteX3" fmla="*/ 0 w 2802835"/>
              <a:gd name="connsiteY3" fmla="*/ 1043609 h 1043609"/>
              <a:gd name="connsiteX4" fmla="*/ 278296 w 2802835"/>
              <a:gd name="connsiteY4" fmla="*/ 0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2835" h="1043609">
                <a:moveTo>
                  <a:pt x="278296" y="0"/>
                </a:moveTo>
                <a:lnTo>
                  <a:pt x="1759226" y="0"/>
                </a:lnTo>
                <a:lnTo>
                  <a:pt x="2802835" y="1043609"/>
                </a:lnTo>
                <a:lnTo>
                  <a:pt x="0" y="1043609"/>
                </a:lnTo>
                <a:lnTo>
                  <a:pt x="278296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02072" y="2956458"/>
            <a:ext cx="23583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(8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+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14) • 9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86503" y="4316118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99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00541" y="3434022"/>
            <a:ext cx="17491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(22) • 9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34319" y="3904187"/>
            <a:ext cx="108978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11 • 9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39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41" grpId="0" animBg="1"/>
      <p:bldP spid="10" grpId="0"/>
      <p:bldP spid="11" grpId="0"/>
      <p:bldP spid="25" grpId="0" animBg="1"/>
      <p:bldP spid="25" grpId="1" animBg="1"/>
      <p:bldP spid="26" grpId="0" animBg="1"/>
      <p:bldP spid="26" grpId="1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/>
      <p:bldP spid="40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Helvetica"/>
                <a:cs typeface="Helvetica"/>
              </a:rPr>
              <a:t>Your Turn…</a:t>
            </a:r>
            <a:endParaRPr lang="en-US" b="1" dirty="0">
              <a:latin typeface="Helvetica"/>
              <a:cs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29" y="237066"/>
            <a:ext cx="1418167" cy="25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17154" y="914400"/>
            <a:ext cx="510969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What is the area of the trapezoid?</a:t>
            </a:r>
            <a:endParaRPr lang="en-US" sz="2400" b="1" dirty="0"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293" y="5262265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5 feet</a:t>
            </a:r>
            <a:endParaRPr lang="en-US" sz="2400" b="1" dirty="0">
              <a:latin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7063" y="3516362"/>
            <a:ext cx="0" cy="174590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4524" y="3052465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3 feet</a:t>
            </a:r>
            <a:endParaRPr lang="en-US" sz="2400" b="1" dirty="0">
              <a:latin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0417" y="415848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2 feet</a:t>
            </a:r>
            <a:endParaRPr lang="en-US" sz="2400" b="1" dirty="0">
              <a:latin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8056" y="5734674"/>
            <a:ext cx="20834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8 square feet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685800" y="3514130"/>
            <a:ext cx="3575659" cy="1748135"/>
          </a:xfrm>
          <a:prstGeom prst="trapezoid">
            <a:avLst>
              <a:gd name="adj" fmla="val 44983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29" y="237066"/>
            <a:ext cx="1418167" cy="25182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7498" y="3193196"/>
            <a:ext cx="271901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½ (5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+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3) • 2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2267" y="4552856"/>
            <a:ext cx="44114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8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2529" y="3670760"/>
            <a:ext cx="193674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½ (8) • 2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6971" y="4140925"/>
            <a:ext cx="11160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4 • 2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5262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 animBg="1"/>
      <p:bldP spid="5" grpId="0" animBg="1"/>
      <p:bldP spid="11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86444" y="5107632"/>
            <a:ext cx="105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10 cm</a:t>
            </a:r>
            <a:endParaRPr lang="en-US" sz="2400" b="1" dirty="0">
              <a:latin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97750" y="3244080"/>
            <a:ext cx="0" cy="174590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34158" y="2740967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6 cm</a:t>
            </a:r>
            <a:endParaRPr lang="en-US" sz="2400" b="1" dirty="0">
              <a:latin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758" y="4003847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4 cm</a:t>
            </a:r>
            <a:endParaRPr lang="en-US" sz="2400" b="1" dirty="0">
              <a:latin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5818" y="5547384"/>
            <a:ext cx="21521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32 square cm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51517" y="3202632"/>
            <a:ext cx="4405138" cy="1828800"/>
          </a:xfrm>
          <a:custGeom>
            <a:avLst/>
            <a:gdLst>
              <a:gd name="connsiteX0" fmla="*/ 149087 w 3279913"/>
              <a:gd name="connsiteY0" fmla="*/ 0 h 1361661"/>
              <a:gd name="connsiteX1" fmla="*/ 1918252 w 3279913"/>
              <a:gd name="connsiteY1" fmla="*/ 0 h 1361661"/>
              <a:gd name="connsiteX2" fmla="*/ 3279913 w 3279913"/>
              <a:gd name="connsiteY2" fmla="*/ 1361661 h 1361661"/>
              <a:gd name="connsiteX3" fmla="*/ 0 w 3279913"/>
              <a:gd name="connsiteY3" fmla="*/ 1361661 h 1361661"/>
              <a:gd name="connsiteX4" fmla="*/ 149087 w 3279913"/>
              <a:gd name="connsiteY4" fmla="*/ 0 h 136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913" h="1361661">
                <a:moveTo>
                  <a:pt x="149087" y="0"/>
                </a:moveTo>
                <a:lnTo>
                  <a:pt x="1918252" y="0"/>
                </a:lnTo>
                <a:lnTo>
                  <a:pt x="3279913" y="1361661"/>
                </a:lnTo>
                <a:lnTo>
                  <a:pt x="0" y="1361661"/>
                </a:lnTo>
                <a:lnTo>
                  <a:pt x="14908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29" y="237066"/>
            <a:ext cx="1418167" cy="2518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7154" y="914400"/>
            <a:ext cx="510969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What is the area of the trapezoid?</a:t>
            </a:r>
            <a:endParaRPr lang="en-US" sz="2400" b="1" dirty="0">
              <a:latin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9258" y="3193196"/>
            <a:ext cx="297549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½ (10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+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6) • 4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6162" y="4552856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32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4289" y="3670760"/>
            <a:ext cx="21932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½ (16) • 4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971" y="4140925"/>
            <a:ext cx="11160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8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 • 4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67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 animBg="1"/>
      <p:bldP spid="11" grpId="0" animBg="1"/>
      <p:bldP spid="12" grpId="0"/>
      <p:bldP spid="17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57714" y="4977774"/>
            <a:ext cx="105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12 km</a:t>
            </a:r>
            <a:endParaRPr lang="en-US" sz="2400" b="1" dirty="0">
              <a:latin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28984" y="3982851"/>
            <a:ext cx="0" cy="99492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787" y="3492991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6 km</a:t>
            </a:r>
            <a:endParaRPr lang="en-US" sz="2400" b="1" dirty="0">
              <a:latin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9725" y="4222471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3 km</a:t>
            </a:r>
            <a:endParaRPr lang="en-US" sz="2400" b="1" dirty="0">
              <a:latin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0770" y="5638800"/>
            <a:ext cx="215215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27 square km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4422" y="3954656"/>
            <a:ext cx="4814961" cy="1027044"/>
          </a:xfrm>
          <a:custGeom>
            <a:avLst/>
            <a:gdLst>
              <a:gd name="connsiteX0" fmla="*/ 974035 w 3041374"/>
              <a:gd name="connsiteY0" fmla="*/ 0 h 874644"/>
              <a:gd name="connsiteX1" fmla="*/ 2445026 w 3041374"/>
              <a:gd name="connsiteY1" fmla="*/ 0 h 874644"/>
              <a:gd name="connsiteX2" fmla="*/ 3041374 w 3041374"/>
              <a:gd name="connsiteY2" fmla="*/ 874644 h 874644"/>
              <a:gd name="connsiteX3" fmla="*/ 0 w 3041374"/>
              <a:gd name="connsiteY3" fmla="*/ 874644 h 874644"/>
              <a:gd name="connsiteX4" fmla="*/ 974035 w 3041374"/>
              <a:gd name="connsiteY4" fmla="*/ 0 h 87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374" h="874644">
                <a:moveTo>
                  <a:pt x="974035" y="0"/>
                </a:moveTo>
                <a:lnTo>
                  <a:pt x="2445026" y="0"/>
                </a:lnTo>
                <a:lnTo>
                  <a:pt x="3041374" y="874644"/>
                </a:lnTo>
                <a:lnTo>
                  <a:pt x="0" y="874644"/>
                </a:lnTo>
                <a:lnTo>
                  <a:pt x="974035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29" y="237066"/>
            <a:ext cx="1418167" cy="2518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7154" y="914400"/>
            <a:ext cx="510969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What is the area of the trapezoid?</a:t>
            </a:r>
            <a:endParaRPr lang="en-US" sz="2400" b="1" dirty="0"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9258" y="3193196"/>
            <a:ext cx="297549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½ (12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+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6) • 3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2267" y="4552856"/>
            <a:ext cx="69762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27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4289" y="3670760"/>
            <a:ext cx="21932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½ (18) • 3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971" y="4140925"/>
            <a:ext cx="111601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9 • 3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6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 animBg="1"/>
      <p:bldP spid="12" grpId="0" animBg="1"/>
      <p:bldP spid="11" grpId="0"/>
      <p:bldP spid="1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0125" y="5338465"/>
            <a:ext cx="122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150 cm</a:t>
            </a:r>
            <a:endParaRPr lang="en-US" sz="2400" b="1" dirty="0">
              <a:latin typeface="Helvetic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29721" y="3855913"/>
            <a:ext cx="0" cy="138217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57374" y="3352800"/>
            <a:ext cx="105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50 cm</a:t>
            </a:r>
            <a:endParaRPr lang="en-US" sz="2400" b="1" dirty="0">
              <a:latin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2143" y="4384847"/>
            <a:ext cx="105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35 cm</a:t>
            </a:r>
            <a:endParaRPr lang="en-US" sz="2400" b="1" dirty="0">
              <a:latin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2002" y="5794546"/>
            <a:ext cx="258000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3,500 square cm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201816" y="3814466"/>
            <a:ext cx="4405138" cy="1447799"/>
          </a:xfrm>
          <a:custGeom>
            <a:avLst/>
            <a:gdLst>
              <a:gd name="connsiteX0" fmla="*/ 149087 w 3279913"/>
              <a:gd name="connsiteY0" fmla="*/ 0 h 1361661"/>
              <a:gd name="connsiteX1" fmla="*/ 1918252 w 3279913"/>
              <a:gd name="connsiteY1" fmla="*/ 0 h 1361661"/>
              <a:gd name="connsiteX2" fmla="*/ 3279913 w 3279913"/>
              <a:gd name="connsiteY2" fmla="*/ 1361661 h 1361661"/>
              <a:gd name="connsiteX3" fmla="*/ 0 w 3279913"/>
              <a:gd name="connsiteY3" fmla="*/ 1361661 h 1361661"/>
              <a:gd name="connsiteX4" fmla="*/ 149087 w 3279913"/>
              <a:gd name="connsiteY4" fmla="*/ 0 h 1361661"/>
              <a:gd name="connsiteX0" fmla="*/ 482102 w 3279913"/>
              <a:gd name="connsiteY0" fmla="*/ 0 h 1376461"/>
              <a:gd name="connsiteX1" fmla="*/ 1918252 w 3279913"/>
              <a:gd name="connsiteY1" fmla="*/ 14800 h 1376461"/>
              <a:gd name="connsiteX2" fmla="*/ 3279913 w 3279913"/>
              <a:gd name="connsiteY2" fmla="*/ 1376461 h 1376461"/>
              <a:gd name="connsiteX3" fmla="*/ 0 w 3279913"/>
              <a:gd name="connsiteY3" fmla="*/ 1376461 h 1376461"/>
              <a:gd name="connsiteX4" fmla="*/ 482102 w 3279913"/>
              <a:gd name="connsiteY4" fmla="*/ 0 h 1376461"/>
              <a:gd name="connsiteX0" fmla="*/ 556106 w 3279913"/>
              <a:gd name="connsiteY0" fmla="*/ 0 h 1369061"/>
              <a:gd name="connsiteX1" fmla="*/ 1918252 w 3279913"/>
              <a:gd name="connsiteY1" fmla="*/ 7400 h 1369061"/>
              <a:gd name="connsiteX2" fmla="*/ 3279913 w 3279913"/>
              <a:gd name="connsiteY2" fmla="*/ 1369061 h 1369061"/>
              <a:gd name="connsiteX3" fmla="*/ 0 w 3279913"/>
              <a:gd name="connsiteY3" fmla="*/ 1369061 h 1369061"/>
              <a:gd name="connsiteX4" fmla="*/ 556106 w 3279913"/>
              <a:gd name="connsiteY4" fmla="*/ 0 h 1369061"/>
              <a:gd name="connsiteX0" fmla="*/ 581415 w 3279913"/>
              <a:gd name="connsiteY0" fmla="*/ 7786 h 1361661"/>
              <a:gd name="connsiteX1" fmla="*/ 1918252 w 3279913"/>
              <a:gd name="connsiteY1" fmla="*/ 0 h 1361661"/>
              <a:gd name="connsiteX2" fmla="*/ 3279913 w 3279913"/>
              <a:gd name="connsiteY2" fmla="*/ 1361661 h 1361661"/>
              <a:gd name="connsiteX3" fmla="*/ 0 w 3279913"/>
              <a:gd name="connsiteY3" fmla="*/ 1361661 h 1361661"/>
              <a:gd name="connsiteX4" fmla="*/ 581415 w 3279913"/>
              <a:gd name="connsiteY4" fmla="*/ 7786 h 1361661"/>
              <a:gd name="connsiteX0" fmla="*/ 594069 w 3279913"/>
              <a:gd name="connsiteY0" fmla="*/ 0 h 1363999"/>
              <a:gd name="connsiteX1" fmla="*/ 1918252 w 3279913"/>
              <a:gd name="connsiteY1" fmla="*/ 2338 h 1363999"/>
              <a:gd name="connsiteX2" fmla="*/ 3279913 w 3279913"/>
              <a:gd name="connsiteY2" fmla="*/ 1363999 h 1363999"/>
              <a:gd name="connsiteX3" fmla="*/ 0 w 3279913"/>
              <a:gd name="connsiteY3" fmla="*/ 1363999 h 1363999"/>
              <a:gd name="connsiteX4" fmla="*/ 594069 w 3279913"/>
              <a:gd name="connsiteY4" fmla="*/ 0 h 1363999"/>
              <a:gd name="connsiteX0" fmla="*/ 606724 w 3279913"/>
              <a:gd name="connsiteY0" fmla="*/ 2724 h 1361661"/>
              <a:gd name="connsiteX1" fmla="*/ 1918252 w 3279913"/>
              <a:gd name="connsiteY1" fmla="*/ 0 h 1361661"/>
              <a:gd name="connsiteX2" fmla="*/ 3279913 w 3279913"/>
              <a:gd name="connsiteY2" fmla="*/ 1361661 h 1361661"/>
              <a:gd name="connsiteX3" fmla="*/ 0 w 3279913"/>
              <a:gd name="connsiteY3" fmla="*/ 1361661 h 1361661"/>
              <a:gd name="connsiteX4" fmla="*/ 606724 w 3279913"/>
              <a:gd name="connsiteY4" fmla="*/ 2724 h 1361661"/>
              <a:gd name="connsiteX0" fmla="*/ 621910 w 3279913"/>
              <a:gd name="connsiteY0" fmla="*/ 194 h 1361661"/>
              <a:gd name="connsiteX1" fmla="*/ 1918252 w 3279913"/>
              <a:gd name="connsiteY1" fmla="*/ 0 h 1361661"/>
              <a:gd name="connsiteX2" fmla="*/ 3279913 w 3279913"/>
              <a:gd name="connsiteY2" fmla="*/ 1361661 h 1361661"/>
              <a:gd name="connsiteX3" fmla="*/ 0 w 3279913"/>
              <a:gd name="connsiteY3" fmla="*/ 1361661 h 1361661"/>
              <a:gd name="connsiteX4" fmla="*/ 621910 w 3279913"/>
              <a:gd name="connsiteY4" fmla="*/ 194 h 136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9913" h="1361661">
                <a:moveTo>
                  <a:pt x="621910" y="194"/>
                </a:moveTo>
                <a:lnTo>
                  <a:pt x="1918252" y="0"/>
                </a:lnTo>
                <a:lnTo>
                  <a:pt x="3279913" y="1361661"/>
                </a:lnTo>
                <a:lnTo>
                  <a:pt x="0" y="1361661"/>
                </a:lnTo>
                <a:lnTo>
                  <a:pt x="621910" y="19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29" y="237066"/>
            <a:ext cx="1418167" cy="2518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7154" y="914400"/>
            <a:ext cx="510969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What is the area of the trapezoid?</a:t>
            </a:r>
            <a:endParaRPr lang="en-US" sz="2400" b="1" dirty="0">
              <a:latin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4538" y="3193196"/>
            <a:ext cx="374493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½ (150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+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50) • 35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9538" y="4715164"/>
            <a:ext cx="133882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3,500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7809" y="3670760"/>
            <a:ext cx="27061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½ (200) • 35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2251" y="4140925"/>
            <a:ext cx="188545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Helvetica"/>
              </a:rPr>
              <a:t>100 • 35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0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 animBg="1"/>
      <p:bldP spid="11" grpId="0" animBg="1"/>
      <p:bldP spid="12" grpId="0"/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686" y="994683"/>
            <a:ext cx="7772400" cy="9906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 can…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4800" y="2362200"/>
            <a:ext cx="8229600" cy="2590800"/>
          </a:xfrm>
          <a:prstGeom prst="rect">
            <a:avLst/>
          </a:prstGeom>
        </p:spPr>
        <p:txBody>
          <a:bodyPr/>
          <a:lstStyle>
            <a:lvl1pPr marL="685800" indent="-6858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alt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Determine the area of trapezoids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8763000" cy="2276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0325" cap="rnd">
            <a:solidFill>
              <a:schemeClr val="accent6"/>
            </a:solidFill>
            <a:prstDash val="sysDash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u="sng" dirty="0">
                <a:solidFill>
                  <a:srgbClr val="FF0000"/>
                </a:solidFill>
                <a:latin typeface="Noteworthy Light" charset="0"/>
              </a:rPr>
              <a:t>Self Assessment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5</a:t>
            </a:r>
            <a:r>
              <a:rPr lang="en-US" altLang="en-US" sz="2200" dirty="0">
                <a:latin typeface="Noteworthy Light" charset="0"/>
              </a:rPr>
              <a:t>- I can do it without help &amp; teach others.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4</a:t>
            </a:r>
            <a:r>
              <a:rPr lang="en-US" altLang="en-US" sz="2200" dirty="0">
                <a:latin typeface="Noteworthy Light" charset="0"/>
              </a:rPr>
              <a:t>- I can do this with no help, but I don</a:t>
            </a:r>
            <a:r>
              <a:rPr lang="ja-JP" altLang="en-US" sz="2200" dirty="0">
                <a:latin typeface="Noteworthy Light" charset="0"/>
              </a:rPr>
              <a:t>’</a:t>
            </a:r>
            <a:r>
              <a:rPr lang="en-US" altLang="ja-JP" sz="2200" dirty="0">
                <a:latin typeface="Noteworthy Light" charset="0"/>
              </a:rPr>
              <a:t>t know if I can explain it.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3</a:t>
            </a:r>
            <a:r>
              <a:rPr lang="en-US" altLang="en-US" sz="2200" dirty="0">
                <a:latin typeface="Noteworthy Light" charset="0"/>
              </a:rPr>
              <a:t>- I can do this with a little help.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2</a:t>
            </a:r>
            <a:r>
              <a:rPr lang="en-US" altLang="en-US" sz="2200" dirty="0">
                <a:latin typeface="Noteworthy Light" charset="0"/>
              </a:rPr>
              <a:t>- I can do this with a lot of help!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 1</a:t>
            </a:r>
            <a:r>
              <a:rPr lang="en-US" altLang="en-US" sz="2200" dirty="0">
                <a:latin typeface="Noteworthy Light" charset="0"/>
              </a:rPr>
              <a:t>- I don</a:t>
            </a:r>
            <a:r>
              <a:rPr lang="ja-JP" altLang="en-US" sz="2200" dirty="0">
                <a:latin typeface="Noteworthy Light" charset="0"/>
              </a:rPr>
              <a:t>’</a:t>
            </a:r>
            <a:r>
              <a:rPr lang="en-US" altLang="ja-JP" sz="2200" dirty="0">
                <a:latin typeface="Noteworthy Light" charset="0"/>
              </a:rPr>
              <a:t>t have a clue.</a:t>
            </a:r>
            <a:endParaRPr lang="en-US" altLang="en-US" sz="2200" dirty="0">
              <a:latin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5686" y="994683"/>
            <a:ext cx="7772400" cy="9906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 can…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4800" y="2362200"/>
            <a:ext cx="8229600" cy="2590800"/>
          </a:xfrm>
          <a:prstGeom prst="rect">
            <a:avLst/>
          </a:prstGeom>
        </p:spPr>
        <p:txBody>
          <a:bodyPr/>
          <a:lstStyle>
            <a:lvl1pPr marL="685800" indent="-6858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alt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Determine the area of trapezoids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8763000" cy="2276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0325" cap="rnd">
            <a:solidFill>
              <a:schemeClr val="accent6"/>
            </a:solidFill>
            <a:prstDash val="sysDash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u="sng" dirty="0">
                <a:solidFill>
                  <a:srgbClr val="FF0000"/>
                </a:solidFill>
                <a:latin typeface="Noteworthy Light" charset="0"/>
              </a:rPr>
              <a:t>Self Assessment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5</a:t>
            </a:r>
            <a:r>
              <a:rPr lang="en-US" altLang="en-US" sz="2200" dirty="0">
                <a:latin typeface="Noteworthy Light" charset="0"/>
              </a:rPr>
              <a:t>- I can do it without help &amp; teach others.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4</a:t>
            </a:r>
            <a:r>
              <a:rPr lang="en-US" altLang="en-US" sz="2200" dirty="0">
                <a:latin typeface="Noteworthy Light" charset="0"/>
              </a:rPr>
              <a:t>- I can do this with no help, but I don</a:t>
            </a:r>
            <a:r>
              <a:rPr lang="ja-JP" altLang="en-US" sz="2200" dirty="0">
                <a:latin typeface="Noteworthy Light" charset="0"/>
              </a:rPr>
              <a:t>’</a:t>
            </a:r>
            <a:r>
              <a:rPr lang="en-US" altLang="ja-JP" sz="2200" dirty="0">
                <a:latin typeface="Noteworthy Light" charset="0"/>
              </a:rPr>
              <a:t>t know if I can explain it.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3</a:t>
            </a:r>
            <a:r>
              <a:rPr lang="en-US" altLang="en-US" sz="2200" dirty="0">
                <a:latin typeface="Noteworthy Light" charset="0"/>
              </a:rPr>
              <a:t>- I can do this with a little help.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2</a:t>
            </a:r>
            <a:r>
              <a:rPr lang="en-US" altLang="en-US" sz="2200" dirty="0">
                <a:latin typeface="Noteworthy Light" charset="0"/>
              </a:rPr>
              <a:t>- I can do this with a lot of help!</a:t>
            </a:r>
          </a:p>
          <a:p>
            <a:pPr eaLnBrk="1" hangingPunct="1"/>
            <a:r>
              <a:rPr lang="en-US" altLang="en-US" sz="2200" dirty="0">
                <a:solidFill>
                  <a:srgbClr val="FF0000"/>
                </a:solidFill>
                <a:latin typeface="Noteworthy Light" charset="0"/>
              </a:rPr>
              <a:t> 1</a:t>
            </a:r>
            <a:r>
              <a:rPr lang="en-US" altLang="en-US" sz="2200" dirty="0">
                <a:latin typeface="Noteworthy Light" charset="0"/>
              </a:rPr>
              <a:t>- I don</a:t>
            </a:r>
            <a:r>
              <a:rPr lang="ja-JP" altLang="en-US" sz="2200" dirty="0">
                <a:latin typeface="Noteworthy Light" charset="0"/>
              </a:rPr>
              <a:t>’</a:t>
            </a:r>
            <a:r>
              <a:rPr lang="en-US" altLang="ja-JP" sz="2200" dirty="0">
                <a:latin typeface="Noteworthy Light" charset="0"/>
              </a:rPr>
              <a:t>t have a clue.</a:t>
            </a:r>
            <a:endParaRPr lang="en-US" altLang="en-US" sz="2200" dirty="0">
              <a:latin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10.2 Notes</a:t>
            </a:r>
            <a:endParaRPr lang="en-US" sz="36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41607"/>
            <a:ext cx="71840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</a:rPr>
              <a:t>Area = </a:t>
            </a:r>
            <a:r>
              <a:rPr lang="en-US" sz="3600" b="1" u="sng" dirty="0" smtClean="0">
                <a:latin typeface="Helvetica"/>
              </a:rPr>
              <a:t>(base 1 + base 2)•height</a:t>
            </a:r>
            <a:endParaRPr lang="en-US" sz="3600" b="1" u="sng" dirty="0" smtClean="0">
              <a:latin typeface="Helvetica"/>
            </a:endParaRPr>
          </a:p>
          <a:p>
            <a:pPr algn="ctr"/>
            <a:r>
              <a:rPr lang="en-US" sz="3600" b="1" dirty="0">
                <a:latin typeface="Helvetica"/>
              </a:rPr>
              <a:t> </a:t>
            </a:r>
            <a:r>
              <a:rPr lang="en-US" sz="3600" b="1" dirty="0" smtClean="0">
                <a:latin typeface="Helvetica"/>
              </a:rPr>
              <a:t>         </a:t>
            </a:r>
            <a:r>
              <a:rPr lang="en-US" sz="3600" b="1" dirty="0" smtClean="0">
                <a:latin typeface="Helvetica"/>
              </a:rPr>
              <a:t>2</a:t>
            </a:r>
            <a:endParaRPr lang="en-US" sz="3600" b="1" dirty="0" smtClean="0">
              <a:latin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-19497"/>
            <a:ext cx="8697516" cy="742028"/>
          </a:xfrm>
          <a:prstGeom prst="rect">
            <a:avLst/>
          </a:prstGeom>
          <a:noFill/>
        </p:spPr>
        <p:txBody>
          <a:bodyPr lIns="64291" tIns="32146" rIns="64291" bIns="32146">
            <a:spAutoFit/>
          </a:bodyPr>
          <a:lstStyle/>
          <a:p>
            <a:pPr>
              <a:defRPr/>
            </a:pPr>
            <a:r>
              <a:rPr lang="en-US" sz="4400" b="1" dirty="0" smtClean="0">
                <a:ln w="12700">
                  <a:solidFill>
                    <a:srgbClr val="00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of a </a:t>
            </a:r>
            <a:r>
              <a:rPr lang="en-US" sz="4400" b="1" dirty="0" smtClean="0">
                <a:ln w="12700">
                  <a:solidFill>
                    <a:srgbClr val="00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Trapezoid</a:t>
            </a:r>
            <a:endParaRPr lang="en-US" sz="4400" b="1" u="sng" dirty="0">
              <a:ln w="12700">
                <a:solidFill>
                  <a:srgbClr val="00FF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004" y="4135894"/>
            <a:ext cx="4038600" cy="1877437"/>
          </a:xfrm>
          <a:prstGeom prst="rect">
            <a:avLst/>
          </a:prstGeom>
          <a:solidFill>
            <a:srgbClr val="CC0099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Helvetica"/>
              </a:rPr>
              <a:t>Copy the equation </a:t>
            </a:r>
            <a:r>
              <a:rPr lang="en-US" sz="2000" dirty="0" smtClean="0">
                <a:latin typeface="Helvetica"/>
              </a:rPr>
              <a:t>(don’t just solve in your head)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Helvetica"/>
              </a:rPr>
              <a:t>Substitute the numbers for the variables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Helvetica"/>
              </a:rPr>
              <a:t>Solve</a:t>
            </a:r>
            <a:endParaRPr lang="en-US" sz="2400" b="1" dirty="0">
              <a:latin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46825" y="3285766"/>
            <a:ext cx="4256557" cy="3271157"/>
            <a:chOff x="1524000" y="1066800"/>
            <a:chExt cx="2895600" cy="2209800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flipH="1" flipV="1">
              <a:off x="1524000" y="1524000"/>
              <a:ext cx="2895600" cy="1295400"/>
            </a:xfrm>
            <a:custGeom>
              <a:avLst/>
              <a:gdLst>
                <a:gd name="T0" fmla="*/ 2533650 w 21600"/>
                <a:gd name="T1" fmla="*/ 647700 h 21600"/>
                <a:gd name="T2" fmla="*/ 1447800 w 21600"/>
                <a:gd name="T3" fmla="*/ 1295400 h 21600"/>
                <a:gd name="T4" fmla="*/ 361950 w 21600"/>
                <a:gd name="T5" fmla="*/ 647700 h 21600"/>
                <a:gd name="T6" fmla="*/ 14478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Arial" charset="0"/>
                </a:rPr>
                <a:t>b</a:t>
              </a:r>
              <a:r>
                <a:rPr lang="en-US" sz="2400" baseline="-25000">
                  <a:latin typeface="Times New Roman" charset="0"/>
                  <a:ea typeface="ＭＳ Ｐゴシック" charset="0"/>
                  <a:cs typeface="Arial" charset="0"/>
                </a:rPr>
                <a:t>2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590800" y="10668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Arial" charset="0"/>
                </a:rPr>
                <a:t>b</a:t>
              </a:r>
              <a:r>
                <a:rPr lang="en-US" sz="2400" baseline="-25000">
                  <a:latin typeface="Times New Roman" charset="0"/>
                  <a:ea typeface="ＭＳ Ｐゴシック" charset="0"/>
                  <a:cs typeface="Arial" charset="0"/>
                </a:rPr>
                <a:t>1</a:t>
              </a: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2819400" y="1524000"/>
              <a:ext cx="228600" cy="1295400"/>
              <a:chOff x="2160" y="2976"/>
              <a:chExt cx="144" cy="816"/>
            </a:xfrm>
          </p:grpSpPr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160" y="2976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2160" y="3648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2304" y="364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2667000" y="1905000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2400">
                  <a:latin typeface="Times New Roman" charset="0"/>
                  <a:ea typeface="ＭＳ Ｐゴシック" charset="0"/>
                  <a:cs typeface="Arial" charset="0"/>
                </a:rPr>
                <a:t>h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8600" y="2341936"/>
            <a:ext cx="84582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Helvetica"/>
              </a:rPr>
              <a:t>Area = </a:t>
            </a:r>
            <a:r>
              <a:rPr lang="en-US" sz="3600" b="1" dirty="0" smtClean="0">
                <a:latin typeface="Helvetica"/>
              </a:rPr>
              <a:t>½ </a:t>
            </a:r>
            <a:r>
              <a:rPr lang="en-US" sz="3600" b="1" u="sng" dirty="0" smtClean="0">
                <a:latin typeface="Helvetica"/>
              </a:rPr>
              <a:t>(base 1 + base 2)•height</a:t>
            </a:r>
            <a:endParaRPr lang="en-US" sz="3600" b="1" u="sng" dirty="0" smtClean="0">
              <a:latin typeface="Helvetica"/>
            </a:endParaRPr>
          </a:p>
          <a:p>
            <a:pPr algn="ctr"/>
            <a:r>
              <a:rPr lang="en-US" sz="3600" b="1" dirty="0">
                <a:latin typeface="Helvetica"/>
              </a:rPr>
              <a:t> </a:t>
            </a:r>
            <a:r>
              <a:rPr lang="en-US" sz="3600" b="1" dirty="0" smtClean="0">
                <a:latin typeface="Helvetica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6198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reeform 205"/>
          <p:cNvSpPr/>
          <p:nvPr/>
        </p:nvSpPr>
        <p:spPr>
          <a:xfrm>
            <a:off x="2133600" y="2362200"/>
            <a:ext cx="3649649" cy="1216550"/>
          </a:xfrm>
          <a:custGeom>
            <a:avLst/>
            <a:gdLst>
              <a:gd name="connsiteX0" fmla="*/ 1828800 w 3649649"/>
              <a:gd name="connsiteY0" fmla="*/ 0 h 1216550"/>
              <a:gd name="connsiteX1" fmla="*/ 3045349 w 3649649"/>
              <a:gd name="connsiteY1" fmla="*/ 0 h 1216550"/>
              <a:gd name="connsiteX2" fmla="*/ 3649649 w 3649649"/>
              <a:gd name="connsiteY2" fmla="*/ 1216550 h 1216550"/>
              <a:gd name="connsiteX3" fmla="*/ 0 w 3649649"/>
              <a:gd name="connsiteY3" fmla="*/ 1216550 h 1216550"/>
              <a:gd name="connsiteX4" fmla="*/ 1828800 w 3649649"/>
              <a:gd name="connsiteY4" fmla="*/ 0 h 12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649" h="1216550">
                <a:moveTo>
                  <a:pt x="1828800" y="0"/>
                </a:moveTo>
                <a:lnTo>
                  <a:pt x="3045349" y="0"/>
                </a:lnTo>
                <a:lnTo>
                  <a:pt x="3649649" y="1216550"/>
                </a:lnTo>
                <a:lnTo>
                  <a:pt x="0" y="1216550"/>
                </a:lnTo>
                <a:lnTo>
                  <a:pt x="182880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14400" y="1143000"/>
            <a:ext cx="7315200" cy="4876800"/>
            <a:chOff x="914400" y="1143000"/>
            <a:chExt cx="7315200" cy="4876800"/>
          </a:xfrm>
        </p:grpSpPr>
        <p:sp>
          <p:nvSpPr>
            <p:cNvPr id="110" name="Rectangle 109"/>
            <p:cNvSpPr/>
            <p:nvPr/>
          </p:nvSpPr>
          <p:spPr>
            <a:xfrm>
              <a:off x="914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524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33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743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14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24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133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743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14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24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33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43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14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524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133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352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62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572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181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352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962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572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181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352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62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572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181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352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962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72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181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14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524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133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743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914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524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133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743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14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24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133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743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914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524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133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743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352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62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72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81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352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962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572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181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352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962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572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181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352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962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572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181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791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400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010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620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791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400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620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791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400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010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620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791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400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010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620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791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400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010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620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791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400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010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620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791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400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010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620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791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400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010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620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2" name="Freeform 1"/>
          <p:cNvSpPr/>
          <p:nvPr/>
        </p:nvSpPr>
        <p:spPr>
          <a:xfrm>
            <a:off x="2138901" y="2361537"/>
            <a:ext cx="3649649" cy="1216550"/>
          </a:xfrm>
          <a:custGeom>
            <a:avLst/>
            <a:gdLst>
              <a:gd name="connsiteX0" fmla="*/ 1828800 w 3649649"/>
              <a:gd name="connsiteY0" fmla="*/ 0 h 1216550"/>
              <a:gd name="connsiteX1" fmla="*/ 3045349 w 3649649"/>
              <a:gd name="connsiteY1" fmla="*/ 0 h 1216550"/>
              <a:gd name="connsiteX2" fmla="*/ 3649649 w 3649649"/>
              <a:gd name="connsiteY2" fmla="*/ 1216550 h 1216550"/>
              <a:gd name="connsiteX3" fmla="*/ 0 w 3649649"/>
              <a:gd name="connsiteY3" fmla="*/ 1216550 h 1216550"/>
              <a:gd name="connsiteX4" fmla="*/ 1828800 w 3649649"/>
              <a:gd name="connsiteY4" fmla="*/ 0 h 12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649" h="1216550">
                <a:moveTo>
                  <a:pt x="1828800" y="0"/>
                </a:moveTo>
                <a:lnTo>
                  <a:pt x="3045349" y="0"/>
                </a:lnTo>
                <a:lnTo>
                  <a:pt x="3649649" y="1216550"/>
                </a:lnTo>
                <a:lnTo>
                  <a:pt x="0" y="1216550"/>
                </a:lnTo>
                <a:lnTo>
                  <a:pt x="182880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28600" y="6550223"/>
            <a:ext cx="4896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/>
              </a:rPr>
              <a:t>Here is a trapezoid. Let’s find the area of this trapezoid.</a:t>
            </a:r>
            <a:endParaRPr lang="en-US" sz="1400" b="1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28600" y="6550223"/>
            <a:ext cx="518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Helvetica"/>
              </a:rPr>
              <a:t>To help, let’s use this grid so that we can see square units.</a:t>
            </a:r>
            <a:endParaRPr lang="en-US" sz="1400" b="1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773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8" grpId="0"/>
      <p:bldP spid="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5181600" y="2362200"/>
            <a:ext cx="609600" cy="12192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03" name="Right Triangle 102"/>
          <p:cNvSpPr/>
          <p:nvPr/>
        </p:nvSpPr>
        <p:spPr>
          <a:xfrm flipH="1">
            <a:off x="2133600" y="2362200"/>
            <a:ext cx="1828800" cy="12192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2362200"/>
            <a:ext cx="1219200" cy="1219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14400" y="1143000"/>
            <a:ext cx="7315200" cy="4876800"/>
            <a:chOff x="914400" y="1143000"/>
            <a:chExt cx="7315200" cy="4876800"/>
          </a:xfrm>
        </p:grpSpPr>
        <p:sp>
          <p:nvSpPr>
            <p:cNvPr id="110" name="Rectangle 109"/>
            <p:cNvSpPr/>
            <p:nvPr/>
          </p:nvSpPr>
          <p:spPr>
            <a:xfrm>
              <a:off x="914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524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33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743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14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24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133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743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14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24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33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43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14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524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133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352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62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572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181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352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962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572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181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352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62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572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181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352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962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72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181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14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524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133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743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914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524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133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743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14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24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133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743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914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524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133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743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352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62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72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81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352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962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572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181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352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962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572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181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352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962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572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181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791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400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010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620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791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400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620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791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400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010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620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791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400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010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620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791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400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010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620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791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400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010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620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791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400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010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620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791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400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010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620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133600" y="2362200"/>
            <a:ext cx="1828800" cy="121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846801" y="3729335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3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744950" y="3733800"/>
            <a:ext cx="210015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1 square unit</a:t>
            </a:r>
            <a:endParaRPr lang="en-US" sz="2400" b="1" dirty="0">
              <a:latin typeface="Helvetica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181600" y="2362200"/>
            <a:ext cx="609600" cy="121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432517" y="4386942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4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962400" y="2362200"/>
            <a:ext cx="1219200" cy="121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436426" y="1447800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8 square units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28600" y="6550223"/>
            <a:ext cx="6413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Let’s decompose this trapezoid into shapes that we can easily work with.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228600" y="6550223"/>
            <a:ext cx="1681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 is a triangle.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28600" y="6550223"/>
            <a:ext cx="674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This rectangle has an area of 6 square units. What is the area of the triangle?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3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28600" y="6550223"/>
            <a:ext cx="2239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 is another triangle.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28600" y="6550223"/>
            <a:ext cx="674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Helvetica"/>
              </a:rPr>
              <a:t>This rectangle has an area of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square units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.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What is the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area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of the triangle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" y="6550223"/>
            <a:ext cx="1302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 square unit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28600" y="6550223"/>
            <a:ext cx="2050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And, here is a square.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28600" y="6550223"/>
            <a:ext cx="2848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the square?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4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28600" y="6550223"/>
            <a:ext cx="6784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Now, to find the area of the whole trapezoid, let’s find the sum of all the parts. 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28600" y="6550223"/>
            <a:ext cx="273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3 square units plus …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8600" y="6550223"/>
            <a:ext cx="218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… 1 square unit plus …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28600" y="6550223"/>
            <a:ext cx="179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… 4 square units?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28600" y="6550223"/>
            <a:ext cx="5202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8 square units! The area of this trapezoid is 8 square units.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458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3" grpId="0" animBg="1"/>
      <p:bldP spid="103" grpId="1" animBg="1"/>
      <p:bldP spid="4" grpId="0" animBg="1"/>
      <p:bldP spid="4" grpId="1" animBg="1"/>
      <p:bldP spid="7" grpId="0" animBg="1"/>
      <p:bldP spid="7" grpId="1" animBg="1"/>
      <p:bldP spid="210" grpId="0" animBg="1"/>
      <p:bldP spid="211" grpId="0" animBg="1"/>
      <p:bldP spid="212" grpId="0" animBg="1"/>
      <p:bldP spid="212" grpId="1" animBg="1"/>
      <p:bldP spid="213" grpId="0" animBg="1"/>
      <p:bldP spid="214" grpId="0" animBg="1"/>
      <p:bldP spid="214" grpId="1" animBg="1"/>
      <p:bldP spid="215" grpId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5181600" y="2362200"/>
            <a:ext cx="609600" cy="24384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03" name="Right Triangle 102"/>
          <p:cNvSpPr/>
          <p:nvPr/>
        </p:nvSpPr>
        <p:spPr>
          <a:xfrm flipH="1">
            <a:off x="2743200" y="2362200"/>
            <a:ext cx="1219200" cy="24384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2362200"/>
            <a:ext cx="1219200" cy="2438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14400" y="1143000"/>
            <a:ext cx="7315200" cy="4876800"/>
            <a:chOff x="914400" y="1143000"/>
            <a:chExt cx="7315200" cy="4876800"/>
          </a:xfrm>
        </p:grpSpPr>
        <p:sp>
          <p:nvSpPr>
            <p:cNvPr id="110" name="Rectangle 109"/>
            <p:cNvSpPr/>
            <p:nvPr/>
          </p:nvSpPr>
          <p:spPr>
            <a:xfrm>
              <a:off x="914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524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33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743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14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24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133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743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14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24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33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43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14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524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133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352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62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572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181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352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962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572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181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352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62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572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181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352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962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72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181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14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524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133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743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914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524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133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743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14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24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133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743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914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524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133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743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352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62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72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81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352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962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572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181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352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962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572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181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352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962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572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181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791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400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010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620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791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400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620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791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400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010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620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791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400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010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620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791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400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010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620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791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400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010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620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791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400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010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620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791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400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010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620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743200" y="2362200"/>
            <a:ext cx="1219200" cy="2438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846801" y="4962525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4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659365" y="4966990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2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181600" y="2362200"/>
            <a:ext cx="609600" cy="2438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432517" y="5620132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8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962400" y="2362200"/>
            <a:ext cx="1219200" cy="2438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350840" y="1447800"/>
            <a:ext cx="24424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14 square units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28600" y="6550223"/>
            <a:ext cx="7175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Here’s another trapezoid. Let’s decompose it into shapes we can easily work with.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228600" y="6550223"/>
            <a:ext cx="1681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 is a triangle.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28600" y="6550223"/>
            <a:ext cx="674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This rectangle has an area of 8 square units. What is the area of the triangle?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4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28600" y="6550223"/>
            <a:ext cx="2239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 is another triangle.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28600" y="6550223"/>
            <a:ext cx="674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Helvetica"/>
              </a:rPr>
              <a:t>This rectangle has an area of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4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square units.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is the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area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of the triangle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28600" y="6550223"/>
            <a:ext cx="226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And, here is a rectangle.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28600" y="6550223"/>
            <a:ext cx="305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the rectangle?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8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28600" y="6550223"/>
            <a:ext cx="6784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Now, to find the area of the whole trapezoid, let’s find the sum of all the parts. 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28600" y="6550223"/>
            <a:ext cx="273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4 square units plus …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8600" y="6550223"/>
            <a:ext cx="2279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… 2 square units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plus …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28600" y="6550223"/>
            <a:ext cx="1740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… 8 square units?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28600" y="6550223"/>
            <a:ext cx="5402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14 square units! The area of this trapezoid is 14 square units.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611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3" grpId="0" animBg="1"/>
      <p:bldP spid="103" grpId="1" animBg="1"/>
      <p:bldP spid="4" grpId="0" animBg="1"/>
      <p:bldP spid="4" grpId="1" animBg="1"/>
      <p:bldP spid="7" grpId="0" animBg="1"/>
      <p:bldP spid="7" grpId="1" animBg="1"/>
      <p:bldP spid="210" grpId="0" animBg="1"/>
      <p:bldP spid="211" grpId="0" animBg="1"/>
      <p:bldP spid="212" grpId="0" animBg="1"/>
      <p:bldP spid="212" grpId="1" animBg="1"/>
      <p:bldP spid="213" grpId="0" animBg="1"/>
      <p:bldP spid="214" grpId="0" animBg="1"/>
      <p:bldP spid="214" grpId="1" animBg="1"/>
      <p:bldP spid="215" grpId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5791200" y="2362200"/>
            <a:ext cx="1219200" cy="12192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03" name="Right Triangle 102"/>
          <p:cNvSpPr/>
          <p:nvPr/>
        </p:nvSpPr>
        <p:spPr>
          <a:xfrm flipH="1">
            <a:off x="914400" y="2362200"/>
            <a:ext cx="3048000" cy="12192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2362200"/>
            <a:ext cx="1828800" cy="1219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14400" y="1143000"/>
            <a:ext cx="7315200" cy="4876800"/>
            <a:chOff x="914400" y="1143000"/>
            <a:chExt cx="7315200" cy="4876800"/>
          </a:xfrm>
        </p:grpSpPr>
        <p:sp>
          <p:nvSpPr>
            <p:cNvPr id="110" name="Rectangle 109"/>
            <p:cNvSpPr/>
            <p:nvPr/>
          </p:nvSpPr>
          <p:spPr>
            <a:xfrm>
              <a:off x="914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524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33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743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14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24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133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743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14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24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33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43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14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524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133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352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62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572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181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352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962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572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181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352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62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572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181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352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962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72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181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14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524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133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743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914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524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133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743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14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24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133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743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914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524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133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743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352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62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72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81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352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962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572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181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352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962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572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181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352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962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572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181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791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400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010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620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791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400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620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791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400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010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620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791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400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010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620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791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400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010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620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791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400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010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620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791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400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010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620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791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400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010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620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14400" y="2362200"/>
            <a:ext cx="3048000" cy="121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838200" y="3881735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5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027050" y="3886200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2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791200" y="2362200"/>
            <a:ext cx="1219200" cy="121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436337" y="3881735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6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962400" y="2362200"/>
            <a:ext cx="1828800" cy="121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350840" y="1447800"/>
            <a:ext cx="24424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13 square units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28600" y="6550223"/>
            <a:ext cx="7175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Here’s another trapezoid. Let’s decompose it into shapes we can easily work with.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228600" y="6550223"/>
            <a:ext cx="1681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 is a triangle.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28600" y="6550223"/>
            <a:ext cx="6849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This rectangle has an area of 10 square units. What is the area of the triangle?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28600" y="6550223"/>
            <a:ext cx="141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5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28600" y="6550223"/>
            <a:ext cx="2239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 is another triangle.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28600" y="6550223"/>
            <a:ext cx="6749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Helvetica"/>
              </a:rPr>
              <a:t>This rectangle has an area of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4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square units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.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What is the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area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of the triangle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28600" y="6550223"/>
            <a:ext cx="226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And, here is a rectangle.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28600" y="6550223"/>
            <a:ext cx="305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the rectangle?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6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28600" y="6550223"/>
            <a:ext cx="6784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Now, to find the area of the whole trapezoid, let’s find the sum of all the parts. 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28600" y="6550223"/>
            <a:ext cx="273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5 square units plus …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8600" y="6550223"/>
            <a:ext cx="2279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… 2 square units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plus …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28600" y="6550223"/>
            <a:ext cx="1740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… 6 square units?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28600" y="6550223"/>
            <a:ext cx="5402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13 square units! The area of this trapezoid is 13 square units.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11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3" grpId="0" animBg="1"/>
      <p:bldP spid="103" grpId="1" animBg="1"/>
      <p:bldP spid="4" grpId="0" animBg="1"/>
      <p:bldP spid="4" grpId="1" animBg="1"/>
      <p:bldP spid="7" grpId="0" animBg="1"/>
      <p:bldP spid="7" grpId="1" animBg="1"/>
      <p:bldP spid="210" grpId="0" animBg="1"/>
      <p:bldP spid="211" grpId="0" animBg="1"/>
      <p:bldP spid="212" grpId="0" animBg="1"/>
      <p:bldP spid="212" grpId="1" animBg="1"/>
      <p:bldP spid="213" grpId="0" animBg="1"/>
      <p:bldP spid="214" grpId="0" animBg="1"/>
      <p:bldP spid="214" grpId="1" animBg="1"/>
      <p:bldP spid="215" grpId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5791200" y="1143000"/>
            <a:ext cx="609600" cy="36576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03" name="Right Triangle 102"/>
          <p:cNvSpPr/>
          <p:nvPr/>
        </p:nvSpPr>
        <p:spPr>
          <a:xfrm flipH="1">
            <a:off x="914400" y="1143000"/>
            <a:ext cx="2438576" cy="36576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976" y="1143000"/>
            <a:ext cx="2438224" cy="3657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914400" y="1143000"/>
            <a:ext cx="7315200" cy="4876800"/>
            <a:chOff x="914400" y="1143000"/>
            <a:chExt cx="7315200" cy="4876800"/>
          </a:xfrm>
        </p:grpSpPr>
        <p:sp>
          <p:nvSpPr>
            <p:cNvPr id="110" name="Rectangle 109"/>
            <p:cNvSpPr/>
            <p:nvPr/>
          </p:nvSpPr>
          <p:spPr>
            <a:xfrm>
              <a:off x="914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524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33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743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914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24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133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743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914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524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33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743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14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524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2133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2743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352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62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572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1816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352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962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572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1816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352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962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572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1816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352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962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72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181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914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524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133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743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914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524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133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2743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14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524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2133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2743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914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524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133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743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352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962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72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181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352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962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572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181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3352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3962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572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181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352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962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572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181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7912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4008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0104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620000" y="1143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57912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4008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0104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620000" y="1752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7912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64008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0104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620000" y="2362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791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400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7010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7620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791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400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010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7620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791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400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010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620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791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400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010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620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791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6400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010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620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914400" y="1143000"/>
            <a:ext cx="2438400" cy="3657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62000" y="5553670"/>
            <a:ext cx="24424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12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096000" y="5558135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3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791200" y="1143000"/>
            <a:ext cx="609600" cy="3657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424904" y="5553670"/>
            <a:ext cx="24424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24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352800" y="1143000"/>
            <a:ext cx="2438400" cy="3657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350840" y="4953000"/>
            <a:ext cx="24424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39 square units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28600" y="6550223"/>
            <a:ext cx="7175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Here’s another trapezoid. Let’s decompose it into shapes we can easily work with.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228600" y="6550223"/>
            <a:ext cx="2651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Let’s begin with this triangle.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28600" y="6550223"/>
            <a:ext cx="2908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the triangle?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2860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12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28600" y="6550223"/>
            <a:ext cx="2239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Here is another triangle.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28600" y="6550223"/>
            <a:ext cx="2908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is the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area 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of the triangle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3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28600" y="6550223"/>
            <a:ext cx="226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And, here is a rectangle.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28600" y="6550223"/>
            <a:ext cx="305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the rectangle?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22860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24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28600" y="6550223"/>
            <a:ext cx="3280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Let’s find the sum of the three parts.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228600" y="6550223"/>
            <a:ext cx="2839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12 square units plus …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28600" y="6550223"/>
            <a:ext cx="2279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… 3 square units plus …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28600" y="6550223"/>
            <a:ext cx="1890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 … 24 square units?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228600" y="6550223"/>
            <a:ext cx="5402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39 square units! The area of this trapezoid is 39 square units.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222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3" grpId="0" animBg="1"/>
      <p:bldP spid="103" grpId="1" animBg="1"/>
      <p:bldP spid="4" grpId="0" animBg="1"/>
      <p:bldP spid="4" grpId="1" animBg="1"/>
      <p:bldP spid="7" grpId="0" animBg="1"/>
      <p:bldP spid="7" grpId="1" animBg="1"/>
      <p:bldP spid="210" grpId="0" animBg="1"/>
      <p:bldP spid="211" grpId="0" animBg="1"/>
      <p:bldP spid="212" grpId="0" animBg="1"/>
      <p:bldP spid="212" grpId="1" animBg="1"/>
      <p:bldP spid="213" grpId="0" animBg="1"/>
      <p:bldP spid="214" grpId="0" animBg="1"/>
      <p:bldP spid="214" grpId="1" animBg="1"/>
      <p:bldP spid="215" grpId="0" animBg="1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04"/>
          <p:cNvSpPr/>
          <p:nvPr/>
        </p:nvSpPr>
        <p:spPr>
          <a:xfrm>
            <a:off x="1451343" y="3420819"/>
            <a:ext cx="5485881" cy="2433085"/>
          </a:xfrm>
          <a:custGeom>
            <a:avLst/>
            <a:gdLst>
              <a:gd name="connsiteX0" fmla="*/ 606056 w 4880344"/>
              <a:gd name="connsiteY0" fmla="*/ 0 h 1839433"/>
              <a:gd name="connsiteX1" fmla="*/ 3646968 w 4880344"/>
              <a:gd name="connsiteY1" fmla="*/ 0 h 1839433"/>
              <a:gd name="connsiteX2" fmla="*/ 4880344 w 4880344"/>
              <a:gd name="connsiteY2" fmla="*/ 1839433 h 1839433"/>
              <a:gd name="connsiteX3" fmla="*/ 0 w 4880344"/>
              <a:gd name="connsiteY3" fmla="*/ 1818168 h 1839433"/>
              <a:gd name="connsiteX4" fmla="*/ 606056 w 4880344"/>
              <a:gd name="connsiteY4" fmla="*/ 0 h 1839433"/>
              <a:gd name="connsiteX0" fmla="*/ 606056 w 5497032"/>
              <a:gd name="connsiteY0" fmla="*/ 0 h 1850066"/>
              <a:gd name="connsiteX1" fmla="*/ 3646968 w 5497032"/>
              <a:gd name="connsiteY1" fmla="*/ 0 h 1850066"/>
              <a:gd name="connsiteX2" fmla="*/ 5497032 w 5497032"/>
              <a:gd name="connsiteY2" fmla="*/ 1850066 h 1850066"/>
              <a:gd name="connsiteX3" fmla="*/ 0 w 5497032"/>
              <a:gd name="connsiteY3" fmla="*/ 1818168 h 1850066"/>
              <a:gd name="connsiteX4" fmla="*/ 606056 w 5497032"/>
              <a:gd name="connsiteY4" fmla="*/ 0 h 1850066"/>
              <a:gd name="connsiteX0" fmla="*/ 606056 w 5485881"/>
              <a:gd name="connsiteY0" fmla="*/ 0 h 1818168"/>
              <a:gd name="connsiteX1" fmla="*/ 3646968 w 5485881"/>
              <a:gd name="connsiteY1" fmla="*/ 0 h 1818168"/>
              <a:gd name="connsiteX2" fmla="*/ 5485881 w 5485881"/>
              <a:gd name="connsiteY2" fmla="*/ 1816613 h 1818168"/>
              <a:gd name="connsiteX3" fmla="*/ 0 w 5485881"/>
              <a:gd name="connsiteY3" fmla="*/ 1818168 h 1818168"/>
              <a:gd name="connsiteX4" fmla="*/ 606056 w 5485881"/>
              <a:gd name="connsiteY4" fmla="*/ 0 h 181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881" h="1818168">
                <a:moveTo>
                  <a:pt x="606056" y="0"/>
                </a:moveTo>
                <a:lnTo>
                  <a:pt x="3646968" y="0"/>
                </a:lnTo>
                <a:lnTo>
                  <a:pt x="5485881" y="1816613"/>
                </a:lnTo>
                <a:lnTo>
                  <a:pt x="0" y="1818168"/>
                </a:lnTo>
                <a:lnTo>
                  <a:pt x="606056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774" y="914400"/>
            <a:ext cx="629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Area of a Trapezoid = ½ (b1 + b2) × Height</a:t>
            </a:r>
            <a:endParaRPr lang="en-US" sz="2400" b="1" dirty="0">
              <a:latin typeface="Helvetica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228600" y="3420819"/>
            <a:ext cx="7315200" cy="3048000"/>
            <a:chOff x="914400" y="2971800"/>
            <a:chExt cx="7315200" cy="3048000"/>
          </a:xfrm>
        </p:grpSpPr>
        <p:sp>
          <p:nvSpPr>
            <p:cNvPr id="20" name="Rectangle 19"/>
            <p:cNvSpPr/>
            <p:nvPr/>
          </p:nvSpPr>
          <p:spPr>
            <a:xfrm>
              <a:off x="914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3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52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62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2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1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14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24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33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43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14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24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33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14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24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33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43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14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24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33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43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52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2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1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2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62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81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52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62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2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81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52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62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72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81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91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400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010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620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791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00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010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20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91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400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10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791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00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010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620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791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00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010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cxnSp>
        <p:nvCxnSpPr>
          <p:cNvPr id="106" name="Straight Connector 105"/>
          <p:cNvCxnSpPr/>
          <p:nvPr/>
        </p:nvCxnSpPr>
        <p:spPr>
          <a:xfrm>
            <a:off x="2057400" y="3420819"/>
            <a:ext cx="3048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447800" y="5853904"/>
            <a:ext cx="54894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895600" y="3497019"/>
            <a:ext cx="117652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5 units</a:t>
            </a:r>
            <a:endParaRPr lang="en-US" sz="2400" b="1" dirty="0">
              <a:latin typeface="Helvetica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84799" y="5935419"/>
            <a:ext cx="117652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9 units</a:t>
            </a:r>
            <a:endParaRPr lang="en-US" sz="2400" b="1" dirty="0">
              <a:latin typeface="Helvetic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126318" y="1614139"/>
            <a:ext cx="215796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(9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+ </a:t>
            </a:r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5) • 4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 flipH="1" flipV="1">
            <a:off x="5098311" y="3420819"/>
            <a:ext cx="7090" cy="24384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5213599" y="4787954"/>
            <a:ext cx="117652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4 units</a:t>
            </a:r>
            <a:endParaRPr lang="en-US" sz="2400" b="1" dirty="0">
              <a:latin typeface="Helvetica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810562" y="2973799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28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147383" y="2811219"/>
            <a:ext cx="347763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Area = 28 square units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648200" y="914400"/>
            <a:ext cx="1676400" cy="53786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629400" y="914400"/>
            <a:ext cx="990600" cy="53786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28600" y="6550223"/>
            <a:ext cx="85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The formula for the area of a trapezoid</a:t>
            </a:r>
            <a:r>
              <a:rPr lang="en-US" sz="1400" b="1" dirty="0">
                <a:solidFill>
                  <a:srgbClr val="FFFFFF"/>
                </a:solidFill>
                <a:latin typeface="Helvetica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is ½ the sum of base 1 and base 2 multiplied by the height.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8600" y="6550223"/>
            <a:ext cx="3240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Let’s use this trapezoid to illustrate.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28600" y="6550223"/>
            <a:ext cx="4405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This is base 1 – it is the base we are familiar with.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8600" y="6550223"/>
            <a:ext cx="249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This parallel side is base 2.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8600" y="6550223"/>
            <a:ext cx="29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sum of these bases?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14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8600" y="6550223"/>
            <a:ext cx="4424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The formula asks for half of the sum of the bases.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28600" y="6550223"/>
            <a:ext cx="177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half of 14?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8600" y="6550223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7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28600" y="6550223"/>
            <a:ext cx="355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Next, we need to multiply by the height.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28600" y="6550223"/>
            <a:ext cx="3406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The height of this trapezoid is 4 units.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28600" y="6550223"/>
            <a:ext cx="1381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7 x 4?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28600" y="6550223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28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28600" y="6550223"/>
            <a:ext cx="4305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So, the area of this trapezoid is 28 square units.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324600" y="2091703"/>
            <a:ext cx="17491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½ (14) • 4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648659" y="2561868"/>
            <a:ext cx="9092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7 • 4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112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6" grpId="0"/>
      <p:bldP spid="108" grpId="0" animBg="1"/>
      <p:bldP spid="109" grpId="0" animBg="1"/>
      <p:bldP spid="116" grpId="0"/>
      <p:bldP spid="128" grpId="0" animBg="1"/>
      <p:bldP spid="130" grpId="0"/>
      <p:bldP spid="133" grpId="0" animBg="1"/>
      <p:bldP spid="136" grpId="0" animBg="1"/>
      <p:bldP spid="136" grpId="1" animBg="1"/>
      <p:bldP spid="137" grpId="0" animBg="1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10" grpId="0"/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ight Triangle 112"/>
          <p:cNvSpPr/>
          <p:nvPr/>
        </p:nvSpPr>
        <p:spPr>
          <a:xfrm>
            <a:off x="5791200" y="2971800"/>
            <a:ext cx="1828800" cy="24384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5774" y="914400"/>
            <a:ext cx="629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Area of a Trapezoid = ½ (b1 + b2) × Height</a:t>
            </a:r>
            <a:endParaRPr lang="en-US" sz="2400" b="1" dirty="0">
              <a:latin typeface="Helvetica"/>
            </a:endParaRPr>
          </a:p>
        </p:txBody>
      </p:sp>
      <p:sp>
        <p:nvSpPr>
          <p:cNvPr id="114" name="Right Triangle 113"/>
          <p:cNvSpPr/>
          <p:nvPr/>
        </p:nvSpPr>
        <p:spPr>
          <a:xfrm flipH="1">
            <a:off x="2133600" y="2971800"/>
            <a:ext cx="609776" cy="2438400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743200" y="2971800"/>
            <a:ext cx="3048000" cy="2438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914400" y="2971800"/>
            <a:ext cx="7315200" cy="3048000"/>
            <a:chOff x="914400" y="2971800"/>
            <a:chExt cx="7315200" cy="3048000"/>
          </a:xfrm>
        </p:grpSpPr>
        <p:sp>
          <p:nvSpPr>
            <p:cNvPr id="20" name="Rectangle 19"/>
            <p:cNvSpPr/>
            <p:nvPr/>
          </p:nvSpPr>
          <p:spPr>
            <a:xfrm>
              <a:off x="914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3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43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52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62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572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16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14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524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133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743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14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24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33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43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14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24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133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43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14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524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33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43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52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2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16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352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62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816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52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962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572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816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352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962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572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1816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912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4008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0104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620000" y="29718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7912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4008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0104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20000" y="35814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912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4008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0104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20000" y="41910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7912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008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0104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620000" y="48006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7912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4008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0104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620000" y="5410200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33400" y="5553670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2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324600" y="5558135"/>
            <a:ext cx="227132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6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350752" y="5553670"/>
            <a:ext cx="2442496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Helvetica"/>
              </a:rPr>
              <a:t>20 square units</a:t>
            </a:r>
            <a:endParaRPr lang="en-US" sz="2400" b="1" dirty="0">
              <a:latin typeface="Helvetica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743376" y="2971800"/>
            <a:ext cx="3047824" cy="2438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981200" y="1676400"/>
            <a:ext cx="99257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9 + 5 =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1991" y="1676400"/>
            <a:ext cx="46995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14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852154" y="1676400"/>
            <a:ext cx="32730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7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649415" y="1676400"/>
            <a:ext cx="99257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7 × 4 =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662184" y="1676400"/>
            <a:ext cx="46995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Helvetica"/>
              </a:rPr>
              <a:t>28</a:t>
            </a:r>
            <a:endParaRPr lang="en-US" sz="2000" b="1" dirty="0">
              <a:solidFill>
                <a:srgbClr val="FF6600"/>
              </a:solidFill>
              <a:latin typeface="Helvetica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4039391" y="1524000"/>
            <a:ext cx="791779" cy="704910"/>
            <a:chOff x="3784400" y="1447800"/>
            <a:chExt cx="791779" cy="704910"/>
          </a:xfrm>
        </p:grpSpPr>
        <p:grpSp>
          <p:nvGrpSpPr>
            <p:cNvPr id="140" name="Group 139"/>
            <p:cNvGrpSpPr/>
            <p:nvPr/>
          </p:nvGrpSpPr>
          <p:grpSpPr>
            <a:xfrm>
              <a:off x="3784400" y="1447800"/>
              <a:ext cx="469950" cy="704910"/>
              <a:chOff x="3784400" y="1600200"/>
              <a:chExt cx="469950" cy="704910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3784400" y="1600200"/>
                <a:ext cx="4699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6600"/>
                    </a:solidFill>
                    <a:latin typeface="Helvetica"/>
                  </a:rPr>
                  <a:t>14</a:t>
                </a:r>
                <a:endParaRPr lang="en-US" sz="2000" b="1" dirty="0">
                  <a:solidFill>
                    <a:srgbClr val="FF6600"/>
                  </a:solidFill>
                  <a:latin typeface="Helvetica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855721" y="1905000"/>
                <a:ext cx="32730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6600"/>
                    </a:solidFill>
                    <a:latin typeface="Helvetica"/>
                  </a:rPr>
                  <a:t>2</a:t>
                </a:r>
                <a:endParaRPr lang="en-US" sz="2000" b="1" dirty="0">
                  <a:solidFill>
                    <a:srgbClr val="FF6600"/>
                  </a:solidFill>
                  <a:latin typeface="Helvetica"/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3866975" y="1981200"/>
                <a:ext cx="304800" cy="0"/>
              </a:xfrm>
              <a:prstGeom prst="line">
                <a:avLst/>
              </a:prstGeom>
              <a:ln w="28575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TextBox 140"/>
            <p:cNvSpPr txBox="1"/>
            <p:nvPr/>
          </p:nvSpPr>
          <p:spPr>
            <a:xfrm>
              <a:off x="4237625" y="1600200"/>
              <a:ext cx="33855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6600"/>
                  </a:solidFill>
                  <a:latin typeface="Helvetica"/>
                </a:rPr>
                <a:t>=</a:t>
              </a:r>
              <a:endParaRPr lang="en-US" sz="2000" b="1" dirty="0">
                <a:solidFill>
                  <a:srgbClr val="FF6600"/>
                </a:solidFill>
                <a:latin typeface="Helvetica"/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2833183" y="2362200"/>
            <a:ext cx="347763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Helvetica"/>
              </a:rPr>
              <a:t>Area = 28 square units</a:t>
            </a:r>
            <a:endParaRPr lang="en-US" sz="2400" b="1" dirty="0">
              <a:solidFill>
                <a:srgbClr val="FF0000"/>
              </a:solidFill>
              <a:latin typeface="Helvetic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8600" y="6550223"/>
            <a:ext cx="8368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Let’s connect the answer from the formula to the answer we find by decomposing the trapezoid.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28600" y="6550223"/>
            <a:ext cx="2957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this triangle?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28600" y="6550223"/>
            <a:ext cx="2957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this triangle?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28600" y="6550223"/>
            <a:ext cx="1402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6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28600" y="6550223"/>
            <a:ext cx="305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area of the rectangle?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28600" y="6550223"/>
            <a:ext cx="1551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20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28600" y="6550223"/>
            <a:ext cx="2947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What is the sum of all the parts?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2860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Helvetica"/>
              </a:rPr>
              <a:t>28 square units</a:t>
            </a:r>
            <a:endParaRPr lang="en-US" sz="1400" b="1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8600" y="76200"/>
            <a:ext cx="541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Finding the Area of Trapezoids</a:t>
            </a:r>
            <a:endParaRPr lang="en-US" sz="28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006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68332E-7 L -1.66667E-6 0.0663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7" grpId="0" animBg="1"/>
      <p:bldP spid="121" grpId="0" animBg="1"/>
      <p:bldP spid="126" grpId="0" animBg="1"/>
      <p:bldP spid="127" grpId="0" animBg="1"/>
      <p:bldP spid="127" grpId="1" animBg="1"/>
      <p:bldP spid="145" grpId="0" animBg="1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339</TotalTime>
  <Words>3170</Words>
  <Application>Microsoft Office PowerPoint</Application>
  <PresentationFormat>On-screen Show (4:3)</PresentationFormat>
  <Paragraphs>495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Finding the Area  of Trapezoids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Robbi Albert</cp:lastModifiedBy>
  <cp:revision>74</cp:revision>
  <dcterms:created xsi:type="dcterms:W3CDTF">2013-01-05T03:06:37Z</dcterms:created>
  <dcterms:modified xsi:type="dcterms:W3CDTF">2018-03-04T22:39:03Z</dcterms:modified>
</cp:coreProperties>
</file>